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11"/>
  </p:notesMasterIdLst>
  <p:handoutMasterIdLst>
    <p:handoutMasterId r:id="rId12"/>
  </p:handoutMasterIdLst>
  <p:sldIdLst>
    <p:sldId id="256" r:id="rId2"/>
    <p:sldId id="307" r:id="rId3"/>
    <p:sldId id="275" r:id="rId4"/>
    <p:sldId id="306" r:id="rId5"/>
    <p:sldId id="305" r:id="rId6"/>
    <p:sldId id="282" r:id="rId7"/>
    <p:sldId id="301" r:id="rId8"/>
    <p:sldId id="303" r:id="rId9"/>
    <p:sldId id="304" r:id="rId10"/>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onzalez,Gail (DFPS)" initials="GG" lastIdx="2" clrIdx="0"/>
  <p:cmAuthor id="1" name="KROMREEH" initials="K" lastIdx="12" clrIdx="1"/>
  <p:cmAuthor id="2" name="Burstain,Jane (DFPS)" initials="B(" lastIdx="7" clrIdx="2"/>
  <p:cmAuthor id="3" name="Barton,Annick (DFPS)" initials="AB" lastIdx="2" clrIdx="3"/>
  <p:cmAuthor id="4" name="Strauser,Ann K. (DFPS)" initials="AKS" lastIdx="1" clrIdx="4"/>
  <p:cmAuthor id="5" name="Marshall,Anna L (DFPS)" initials="AnnaM" lastIdx="2" clrIdx="5"/>
  <p:cmAuthor id="6" name="Melissa Rosser" initials="MR" lastIdx="1"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33CC"/>
    <a:srgbClr val="AE424A"/>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8" autoAdjust="0"/>
    <p:restoredTop sz="85035" autoAdjust="0"/>
  </p:normalViewPr>
  <p:slideViewPr>
    <p:cSldViewPr>
      <p:cViewPr varScale="1">
        <p:scale>
          <a:sx n="99" d="100"/>
          <a:sy n="99" d="100"/>
        </p:scale>
        <p:origin x="186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3576"/>
    </p:cViewPr>
  </p:sorterViewPr>
  <p:notesViewPr>
    <p:cSldViewPr showGuides="1">
      <p:cViewPr varScale="1">
        <p:scale>
          <a:sx n="87" d="100"/>
          <a:sy n="87" d="100"/>
        </p:scale>
        <p:origin x="3798" y="9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43238" cy="465138"/>
          </a:xfrm>
          <a:prstGeom prst="rect">
            <a:avLst/>
          </a:prstGeom>
        </p:spPr>
        <p:txBody>
          <a:bodyPr vert="horz" lIns="91418" tIns="45708" rIns="91418" bIns="45708" rtlCol="0"/>
          <a:lstStyle>
            <a:lvl1pPr algn="l">
              <a:defRPr sz="1200"/>
            </a:lvl1pPr>
          </a:lstStyle>
          <a:p>
            <a:endParaRPr lang="en-US" dirty="0"/>
          </a:p>
        </p:txBody>
      </p:sp>
      <p:sp>
        <p:nvSpPr>
          <p:cNvPr id="3" name="Date Placeholder 2"/>
          <p:cNvSpPr>
            <a:spLocks noGrp="1"/>
          </p:cNvSpPr>
          <p:nvPr>
            <p:ph type="dt" sz="quarter" idx="1"/>
          </p:nvPr>
        </p:nvSpPr>
        <p:spPr>
          <a:xfrm>
            <a:off x="3978277" y="0"/>
            <a:ext cx="3043238" cy="465138"/>
          </a:xfrm>
          <a:prstGeom prst="rect">
            <a:avLst/>
          </a:prstGeom>
        </p:spPr>
        <p:txBody>
          <a:bodyPr vert="horz" lIns="91418" tIns="45708" rIns="91418" bIns="45708" rtlCol="0"/>
          <a:lstStyle>
            <a:lvl1pPr algn="r">
              <a:defRPr sz="1200"/>
            </a:lvl1pPr>
          </a:lstStyle>
          <a:p>
            <a:fld id="{1C947522-5B4C-4402-9073-35A9DBC140C2}" type="datetimeFigureOut">
              <a:rPr lang="en-US" smtClean="0"/>
              <a:t>2/21/2018</a:t>
            </a:fld>
            <a:endParaRPr lang="en-US" dirty="0"/>
          </a:p>
        </p:txBody>
      </p:sp>
      <p:sp>
        <p:nvSpPr>
          <p:cNvPr id="4" name="Footer Placeholder 3"/>
          <p:cNvSpPr>
            <a:spLocks noGrp="1"/>
          </p:cNvSpPr>
          <p:nvPr>
            <p:ph type="ftr" sz="quarter" idx="2"/>
          </p:nvPr>
        </p:nvSpPr>
        <p:spPr>
          <a:xfrm>
            <a:off x="2" y="8842375"/>
            <a:ext cx="3043238" cy="465138"/>
          </a:xfrm>
          <a:prstGeom prst="rect">
            <a:avLst/>
          </a:prstGeom>
        </p:spPr>
        <p:txBody>
          <a:bodyPr vert="horz" lIns="91418" tIns="45708" rIns="91418" bIns="4570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277" y="8842375"/>
            <a:ext cx="3043238" cy="465138"/>
          </a:xfrm>
          <a:prstGeom prst="rect">
            <a:avLst/>
          </a:prstGeom>
        </p:spPr>
        <p:txBody>
          <a:bodyPr vert="horz" lIns="91418" tIns="45708" rIns="91418" bIns="45708" rtlCol="0" anchor="b"/>
          <a:lstStyle>
            <a:lvl1pPr algn="r">
              <a:defRPr sz="1200"/>
            </a:lvl1pPr>
          </a:lstStyle>
          <a:p>
            <a:fld id="{AF412D5A-AED7-4353-ACF7-E87462D5AE69}" type="slidenum">
              <a:rPr lang="en-US" smtClean="0"/>
              <a:t>‹#›</a:t>
            </a:fld>
            <a:endParaRPr lang="en-US" dirty="0"/>
          </a:p>
        </p:txBody>
      </p:sp>
    </p:spTree>
    <p:extLst>
      <p:ext uri="{BB962C8B-B14F-4D97-AF65-F5344CB8AC3E}">
        <p14:creationId xmlns:p14="http://schemas.microsoft.com/office/powerpoint/2010/main" val="20978872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2"/>
            <a:ext cx="3043979" cy="465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93" tIns="46649" rIns="93293" bIns="46649" numCol="1" anchor="t" anchorCtr="0" compatLnSpc="1">
            <a:prstTxWarp prst="textNoShape">
              <a:avLst/>
            </a:prstTxWarp>
          </a:bodyPr>
          <a:lstStyle>
            <a:lvl1pPr defTabSz="933034">
              <a:defRPr sz="1200"/>
            </a:lvl1pPr>
          </a:lstStyle>
          <a:p>
            <a:endParaRPr lang="en-US" dirty="0"/>
          </a:p>
        </p:txBody>
      </p:sp>
      <p:sp>
        <p:nvSpPr>
          <p:cNvPr id="4099" name="Rectangle 3"/>
          <p:cNvSpPr>
            <a:spLocks noGrp="1" noChangeArrowheads="1"/>
          </p:cNvSpPr>
          <p:nvPr>
            <p:ph type="dt" idx="1"/>
          </p:nvPr>
        </p:nvSpPr>
        <p:spPr bwMode="auto">
          <a:xfrm>
            <a:off x="3977531" y="2"/>
            <a:ext cx="3043979" cy="465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93" tIns="46649" rIns="93293" bIns="46649" numCol="1" anchor="t" anchorCtr="0" compatLnSpc="1">
            <a:prstTxWarp prst="textNoShape">
              <a:avLst/>
            </a:prstTxWarp>
          </a:bodyPr>
          <a:lstStyle>
            <a:lvl1pPr algn="r" defTabSz="933034">
              <a:defRPr sz="1200"/>
            </a:lvl1pPr>
          </a:lstStyle>
          <a:p>
            <a:endParaRPr lang="en-US" dirty="0"/>
          </a:p>
        </p:txBody>
      </p:sp>
      <p:sp>
        <p:nvSpPr>
          <p:cNvPr id="4100"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702947" y="4422459"/>
            <a:ext cx="5617208" cy="41887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93" tIns="46649" rIns="93293" bIns="4664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1" y="8841740"/>
            <a:ext cx="3043979" cy="465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93" tIns="46649" rIns="93293" bIns="46649" numCol="1" anchor="b" anchorCtr="0" compatLnSpc="1">
            <a:prstTxWarp prst="textNoShape">
              <a:avLst/>
            </a:prstTxWarp>
          </a:bodyPr>
          <a:lstStyle>
            <a:lvl1pPr defTabSz="933034">
              <a:defRPr sz="1200"/>
            </a:lvl1pPr>
          </a:lstStyle>
          <a:p>
            <a:endParaRPr lang="en-US" dirty="0"/>
          </a:p>
        </p:txBody>
      </p:sp>
      <p:sp>
        <p:nvSpPr>
          <p:cNvPr id="4103" name="Rectangle 7"/>
          <p:cNvSpPr>
            <a:spLocks noGrp="1" noChangeArrowheads="1"/>
          </p:cNvSpPr>
          <p:nvPr>
            <p:ph type="sldNum" sz="quarter" idx="5"/>
          </p:nvPr>
        </p:nvSpPr>
        <p:spPr bwMode="auto">
          <a:xfrm>
            <a:off x="3977531" y="8841740"/>
            <a:ext cx="3043979" cy="465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93" tIns="46649" rIns="93293" bIns="46649" numCol="1" anchor="b" anchorCtr="0" compatLnSpc="1">
            <a:prstTxWarp prst="textNoShape">
              <a:avLst/>
            </a:prstTxWarp>
          </a:bodyPr>
          <a:lstStyle>
            <a:lvl1pPr algn="r" defTabSz="933034">
              <a:defRPr sz="1200"/>
            </a:lvl1pPr>
          </a:lstStyle>
          <a:p>
            <a:fld id="{66679588-CCB7-4567-86C3-77DF0A2E2269}" type="slidenum">
              <a:rPr lang="en-US"/>
              <a:pPr/>
              <a:t>‹#›</a:t>
            </a:fld>
            <a:endParaRPr lang="en-US" dirty="0"/>
          </a:p>
        </p:txBody>
      </p:sp>
    </p:spTree>
    <p:extLst>
      <p:ext uri="{BB962C8B-B14F-4D97-AF65-F5344CB8AC3E}">
        <p14:creationId xmlns:p14="http://schemas.microsoft.com/office/powerpoint/2010/main" val="238777557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2800" dirty="0" smtClean="0"/>
              <a:t>FBSS Pilot Performance Measures</a:t>
            </a:r>
          </a:p>
          <a:p>
            <a:pPr lvl="1">
              <a:buFont typeface="Arial" panose="020B0604020202020204" pitchFamily="34" charset="0"/>
              <a:buChar char="•"/>
            </a:pPr>
            <a:r>
              <a:rPr lang="en-US" sz="2400" dirty="0" smtClean="0"/>
              <a:t>Engage with FBSS families until case is successfully closed</a:t>
            </a:r>
          </a:p>
          <a:p>
            <a:pPr lvl="1">
              <a:buFont typeface="Arial" panose="020B0604020202020204" pitchFamily="34" charset="0"/>
              <a:buChar char="•"/>
            </a:pPr>
            <a:r>
              <a:rPr lang="en-US" sz="2400" dirty="0" smtClean="0"/>
              <a:t>Reduce the length of time to successfully close a case</a:t>
            </a:r>
          </a:p>
          <a:p>
            <a:pPr lvl="1">
              <a:buFont typeface="Arial" panose="020B0604020202020204" pitchFamily="34" charset="0"/>
              <a:buChar char="•"/>
            </a:pPr>
            <a:r>
              <a:rPr lang="en-US" sz="2400" dirty="0" smtClean="0"/>
              <a:t>Reduce the length of time the case is open</a:t>
            </a:r>
          </a:p>
          <a:p>
            <a:pPr lvl="1">
              <a:buFont typeface="Arial" panose="020B0604020202020204" pitchFamily="34" charset="0"/>
              <a:buChar char="•"/>
            </a:pPr>
            <a:r>
              <a:rPr lang="en-US" sz="2400" dirty="0" smtClean="0"/>
              <a:t>Clients enhance protective factors during their participation</a:t>
            </a:r>
          </a:p>
          <a:p>
            <a:pPr lvl="1">
              <a:buFont typeface="Arial" panose="020B0604020202020204" pitchFamily="34" charset="0"/>
              <a:buChar char="•"/>
            </a:pPr>
            <a:r>
              <a:rPr lang="en-US" sz="2400" dirty="0" smtClean="0"/>
              <a:t>Reduce recidivism</a:t>
            </a:r>
          </a:p>
          <a:p>
            <a:pPr lvl="1">
              <a:buFont typeface="Arial" panose="020B0604020202020204" pitchFamily="34" charset="0"/>
              <a:buChar char="•"/>
            </a:pPr>
            <a:r>
              <a:rPr lang="en-US" sz="2400" dirty="0" smtClean="0"/>
              <a:t>Caregivers achieved all or most of their goals prior to case closure</a:t>
            </a:r>
          </a:p>
          <a:p>
            <a:pPr lvl="1">
              <a:buFont typeface="Arial" panose="020B0604020202020204" pitchFamily="34" charset="0"/>
              <a:buChar char="•"/>
            </a:pPr>
            <a:r>
              <a:rPr lang="en-US" sz="2400" dirty="0" smtClean="0"/>
              <a:t>Services viewed positively by family</a:t>
            </a:r>
          </a:p>
          <a:p>
            <a:endParaRPr lang="en-US" dirty="0"/>
          </a:p>
        </p:txBody>
      </p:sp>
      <p:sp>
        <p:nvSpPr>
          <p:cNvPr id="4" name="Slide Number Placeholder 3"/>
          <p:cNvSpPr>
            <a:spLocks noGrp="1"/>
          </p:cNvSpPr>
          <p:nvPr>
            <p:ph type="sldNum" sz="quarter" idx="10"/>
          </p:nvPr>
        </p:nvSpPr>
        <p:spPr/>
        <p:txBody>
          <a:bodyPr/>
          <a:lstStyle/>
          <a:p>
            <a:fld id="{66679588-CCB7-4567-86C3-77DF0A2E2269}" type="slidenum">
              <a:rPr lang="en-US" smtClean="0"/>
              <a:pPr/>
              <a:t>3</a:t>
            </a:fld>
            <a:endParaRPr lang="en-US" dirty="0"/>
          </a:p>
        </p:txBody>
      </p:sp>
    </p:spTree>
    <p:extLst>
      <p:ext uri="{BB962C8B-B14F-4D97-AF65-F5344CB8AC3E}">
        <p14:creationId xmlns:p14="http://schemas.microsoft.com/office/powerpoint/2010/main" val="2555207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dirty="0" smtClean="0"/>
              <a:t>This program stems from SB 1758.</a:t>
            </a:r>
          </a:p>
          <a:p>
            <a:pPr lvl="0"/>
            <a:r>
              <a:rPr lang="en-US" sz="1200" kern="1200" dirty="0" smtClean="0">
                <a:solidFill>
                  <a:schemeClr val="tx1"/>
                </a:solidFill>
                <a:effectLst/>
                <a:latin typeface="Arial" charset="0"/>
                <a:ea typeface="+mn-ea"/>
                <a:cs typeface="+mn-cs"/>
              </a:rPr>
              <a:t>DFPS' objective for this new service is to procure evidence based, or research supported promising practices for foster care treatment and placement services to serve these children to prevent the need for placement in a residential treatment center and to assist in transitioning the child to a less restrictive, permanent placement.</a:t>
            </a:r>
          </a:p>
          <a:p>
            <a:pPr lvl="0"/>
            <a:r>
              <a:rPr lang="en-US" sz="2000" dirty="0" smtClean="0"/>
              <a:t>DFPS will be awarding five contracts in different districts that cover the following areas across the state. </a:t>
            </a:r>
          </a:p>
          <a:p>
            <a:pPr lvl="1"/>
            <a:r>
              <a:rPr lang="en-US" sz="2000" dirty="0" smtClean="0"/>
              <a:t>Northwest: Regions 1, 2, 9, 10</a:t>
            </a:r>
          </a:p>
          <a:p>
            <a:pPr lvl="1"/>
            <a:r>
              <a:rPr lang="en-US" sz="2000" dirty="0" smtClean="0"/>
              <a:t>Northeast: Regions 3 East and 3 West </a:t>
            </a:r>
          </a:p>
          <a:p>
            <a:r>
              <a:rPr lang="en-US" sz="2000" dirty="0" smtClean="0"/>
              <a:t>(The following counties located in Region 3B are excluded: Erath, Hood, Johnson, Tarrant, Palo Pinto, Somervell and Parker) </a:t>
            </a:r>
          </a:p>
          <a:p>
            <a:pPr lvl="1"/>
            <a:r>
              <a:rPr lang="en-US" sz="2000" dirty="0" smtClean="0"/>
              <a:t>East Central: Regions 4, 5, 7</a:t>
            </a:r>
          </a:p>
          <a:p>
            <a:pPr lvl="1"/>
            <a:r>
              <a:rPr lang="en-US" sz="2000" dirty="0" smtClean="0"/>
              <a:t>Houston: Regions 6A and 6B</a:t>
            </a:r>
          </a:p>
          <a:p>
            <a:pPr lvl="1"/>
            <a:r>
              <a:rPr lang="en-US" sz="2000" dirty="0" smtClean="0"/>
              <a:t>South: Regions 8, 11</a:t>
            </a:r>
          </a:p>
          <a:p>
            <a:endParaRPr lang="en-US" dirty="0"/>
          </a:p>
        </p:txBody>
      </p:sp>
      <p:sp>
        <p:nvSpPr>
          <p:cNvPr id="4" name="Slide Number Placeholder 3"/>
          <p:cNvSpPr>
            <a:spLocks noGrp="1"/>
          </p:cNvSpPr>
          <p:nvPr>
            <p:ph type="sldNum" sz="quarter" idx="10"/>
          </p:nvPr>
        </p:nvSpPr>
        <p:spPr/>
        <p:txBody>
          <a:bodyPr/>
          <a:lstStyle/>
          <a:p>
            <a:fld id="{66679588-CCB7-4567-86C3-77DF0A2E2269}" type="slidenum">
              <a:rPr lang="en-US" smtClean="0"/>
              <a:pPr/>
              <a:t>4</a:t>
            </a:fld>
            <a:endParaRPr lang="en-US" dirty="0"/>
          </a:p>
        </p:txBody>
      </p:sp>
    </p:spTree>
    <p:extLst>
      <p:ext uri="{BB962C8B-B14F-4D97-AF65-F5344CB8AC3E}">
        <p14:creationId xmlns:p14="http://schemas.microsoft.com/office/powerpoint/2010/main" val="2341586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dirty="0" smtClean="0"/>
              <a:t>SB 1758</a:t>
            </a:r>
          </a:p>
          <a:p>
            <a:endParaRPr lang="en-US" dirty="0"/>
          </a:p>
        </p:txBody>
      </p:sp>
      <p:sp>
        <p:nvSpPr>
          <p:cNvPr id="4" name="Slide Number Placeholder 3"/>
          <p:cNvSpPr>
            <a:spLocks noGrp="1"/>
          </p:cNvSpPr>
          <p:nvPr>
            <p:ph type="sldNum" sz="quarter" idx="10"/>
          </p:nvPr>
        </p:nvSpPr>
        <p:spPr/>
        <p:txBody>
          <a:bodyPr/>
          <a:lstStyle/>
          <a:p>
            <a:fld id="{66679588-CCB7-4567-86C3-77DF0A2E2269}" type="slidenum">
              <a:rPr lang="en-US" smtClean="0"/>
              <a:pPr/>
              <a:t>6</a:t>
            </a:fld>
            <a:endParaRPr lang="en-US" dirty="0"/>
          </a:p>
        </p:txBody>
      </p:sp>
    </p:spTree>
    <p:extLst>
      <p:ext uri="{BB962C8B-B14F-4D97-AF65-F5344CB8AC3E}">
        <p14:creationId xmlns:p14="http://schemas.microsoft.com/office/powerpoint/2010/main" val="9048023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a:xfrm>
            <a:off x="685800" y="2130425"/>
            <a:ext cx="7772400" cy="1470025"/>
          </a:xfrm>
        </p:spPr>
        <p:txBody>
          <a:bodyPr/>
          <a:lstStyle>
            <a:lvl1pPr algn="ctr">
              <a:defRPr sz="3500">
                <a:latin typeface="Calibri" pitchFamily="34" charset="0"/>
                <a:cs typeface="Calibri" pitchFamily="34" charset="0"/>
              </a:defRPr>
            </a:lvl1pPr>
          </a:lstStyle>
          <a:p>
            <a:pPr lvl="0"/>
            <a:r>
              <a:rPr lang="en-US" noProof="0" smtClean="0"/>
              <a:t>Click to edit Master title style</a:t>
            </a:r>
            <a:endParaRPr lang="en-US" noProof="0" dirty="0" smtClean="0"/>
          </a:p>
        </p:txBody>
      </p:sp>
      <p:sp>
        <p:nvSpPr>
          <p:cNvPr id="65539" name="Rectangle 3"/>
          <p:cNvSpPr>
            <a:spLocks noGrp="1" noChangeArrowheads="1"/>
          </p:cNvSpPr>
          <p:nvPr>
            <p:ph type="subTitle" idx="1"/>
          </p:nvPr>
        </p:nvSpPr>
        <p:spPr>
          <a:xfrm>
            <a:off x="1371600" y="3886200"/>
            <a:ext cx="6400800" cy="1752600"/>
          </a:xfrm>
        </p:spPr>
        <p:txBody>
          <a:bodyPr/>
          <a:lstStyle>
            <a:lvl1pPr marL="0" indent="0" algn="ctr">
              <a:buFontTx/>
              <a:buNone/>
              <a:defRPr>
                <a:latin typeface="Calibri" pitchFamily="34" charset="0"/>
                <a:cs typeface="Calibri" pitchFamily="34" charset="0"/>
              </a:defRPr>
            </a:lvl1pPr>
          </a:lstStyle>
          <a:p>
            <a:pPr lvl="0"/>
            <a:r>
              <a:rPr lang="en-US" noProof="0" smtClean="0"/>
              <a:t>Click to edit Master subtitle style</a:t>
            </a:r>
            <a:endParaRPr lang="en-US" noProof="0" dirty="0" smtClean="0"/>
          </a:p>
        </p:txBody>
      </p:sp>
      <p:sp>
        <p:nvSpPr>
          <p:cNvPr id="65540" name="Rectangle 4"/>
          <p:cNvSpPr>
            <a:spLocks noGrp="1" noChangeArrowheads="1"/>
          </p:cNvSpPr>
          <p:nvPr>
            <p:ph type="dt" sz="half" idx="2"/>
          </p:nvPr>
        </p:nvSpPr>
        <p:spPr/>
        <p:txBody>
          <a:bodyPr/>
          <a:lstStyle>
            <a:lvl1pPr>
              <a:defRPr>
                <a:latin typeface="Calibri" pitchFamily="34" charset="0"/>
                <a:cs typeface="Calibri" pitchFamily="34" charset="0"/>
              </a:defRPr>
            </a:lvl1pPr>
          </a:lstStyle>
          <a:p>
            <a:endParaRPr lang="en-US" dirty="0"/>
          </a:p>
        </p:txBody>
      </p:sp>
      <p:sp>
        <p:nvSpPr>
          <p:cNvPr id="65541" name="Rectangle 5"/>
          <p:cNvSpPr>
            <a:spLocks noGrp="1" noChangeArrowheads="1"/>
          </p:cNvSpPr>
          <p:nvPr>
            <p:ph type="ftr" sz="quarter" idx="3"/>
          </p:nvPr>
        </p:nvSpPr>
        <p:spPr/>
        <p:txBody>
          <a:bodyPr/>
          <a:lstStyle>
            <a:lvl1pPr>
              <a:defRPr>
                <a:latin typeface="Calibri" pitchFamily="34" charset="0"/>
                <a:cs typeface="Calibri" pitchFamily="34" charset="0"/>
              </a:defRPr>
            </a:lvl1pPr>
          </a:lstStyle>
          <a:p>
            <a:endParaRPr lang="en-US" dirty="0"/>
          </a:p>
        </p:txBody>
      </p:sp>
      <p:sp>
        <p:nvSpPr>
          <p:cNvPr id="65542" name="Rectangle 6"/>
          <p:cNvSpPr>
            <a:spLocks noGrp="1" noChangeArrowheads="1"/>
          </p:cNvSpPr>
          <p:nvPr>
            <p:ph type="sldNum" sz="quarter" idx="4"/>
          </p:nvPr>
        </p:nvSpPr>
        <p:spPr/>
        <p:txBody>
          <a:bodyPr/>
          <a:lstStyle>
            <a:lvl1pPr>
              <a:defRPr/>
            </a:lvl1pPr>
          </a:lstStyle>
          <a:p>
            <a:fld id="{6FE4C524-1224-4A94-AB1C-FD5F631B3A0D}" type="slidenum">
              <a:rPr lang="en-US"/>
              <a:pPr/>
              <a:t>‹#›</a:t>
            </a:fld>
            <a:endParaRPr lang="en-US" dirty="0"/>
          </a:p>
        </p:txBody>
      </p:sp>
      <p:sp>
        <p:nvSpPr>
          <p:cNvPr id="15" name="Line 4"/>
          <p:cNvSpPr>
            <a:spLocks noChangeShapeType="1"/>
          </p:cNvSpPr>
          <p:nvPr userDrawn="1"/>
        </p:nvSpPr>
        <p:spPr bwMode="auto">
          <a:xfrm>
            <a:off x="457200" y="5943600"/>
            <a:ext cx="8211152" cy="0"/>
          </a:xfrm>
          <a:prstGeom prst="line">
            <a:avLst/>
          </a:prstGeom>
          <a:noFill/>
          <a:ln w="50800" cmpd="sng">
            <a:solidFill>
              <a:srgbClr val="000066">
                <a:alpha val="82000"/>
              </a:srgbClr>
            </a:solidFill>
            <a:miter lim="800000"/>
            <a:headEnd/>
            <a:tailEnd/>
          </a:ln>
          <a:extLst>
            <a:ext uri="{909E8E84-426E-40DD-AFC4-6F175D3DCCD1}">
              <a14:hiddenFill xmlns:a14="http://schemas.microsoft.com/office/drawing/2010/main">
                <a:noFill/>
              </a14:hiddenFill>
            </a:ext>
          </a:extLst>
        </p:spPr>
        <p:txBody>
          <a:bodyPr wrap="none"/>
          <a:lstStyle/>
          <a:p>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2886" y="914401"/>
            <a:ext cx="5194246" cy="996270"/>
          </a:xfrm>
          <a:prstGeom prst="rect">
            <a:avLst/>
          </a:prstGeom>
        </p:spPr>
      </p:pic>
      <p:sp>
        <p:nvSpPr>
          <p:cNvPr id="16" name="Line 4"/>
          <p:cNvSpPr>
            <a:spLocks noChangeShapeType="1"/>
          </p:cNvSpPr>
          <p:nvPr userDrawn="1"/>
        </p:nvSpPr>
        <p:spPr bwMode="auto">
          <a:xfrm>
            <a:off x="457200" y="2016580"/>
            <a:ext cx="8211152" cy="0"/>
          </a:xfrm>
          <a:prstGeom prst="line">
            <a:avLst/>
          </a:prstGeom>
          <a:noFill/>
          <a:ln w="50800" cmpd="sng">
            <a:solidFill>
              <a:srgbClr val="000066">
                <a:alpha val="82000"/>
              </a:srgbClr>
            </a:solidFill>
            <a:miter lim="800000"/>
            <a:headEnd/>
            <a:tailEnd/>
          </a:ln>
          <a:extLst>
            <a:ext uri="{909E8E84-426E-40DD-AFC4-6F175D3DCCD1}">
              <a14:hiddenFill xmlns:a14="http://schemas.microsoft.com/office/drawing/2010/main">
                <a:noFill/>
              </a14:hiddenFill>
            </a:ext>
          </a:extLst>
        </p:spPr>
        <p:txBody>
          <a:bodyPr wrap="none"/>
          <a:lstStyle/>
          <a:p>
            <a:endParaRPr lang="en-US" dirty="0"/>
          </a:p>
        </p:txBody>
      </p:sp>
    </p:spTree>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219" userDrawn="1">
          <p15:clr>
            <a:srgbClr val="FBAE40"/>
          </p15:clr>
        </p15:guide>
        <p15:guide id="2" orient="horz" pos="432" userDrawn="1">
          <p15:clr>
            <a:srgbClr val="FBAE40"/>
          </p15:clr>
        </p15:guide>
        <p15:guide id="3" pos="4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362200" y="228600"/>
            <a:ext cx="6096000" cy="960438"/>
          </a:xfrm>
        </p:spPr>
        <p:txBody>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7F476CA1-7E89-4140-86D4-2D4B40D2D7BC}" type="slidenum">
              <a:rPr lang="en-US"/>
              <a:pPr/>
              <a:t>‹#›</a:t>
            </a:fld>
            <a:endParaRPr lang="en-US" dirty="0"/>
          </a:p>
        </p:txBody>
      </p:sp>
    </p:spTree>
    <p:extLst>
      <p:ext uri="{BB962C8B-B14F-4D97-AF65-F5344CB8AC3E}">
        <p14:creationId xmlns:p14="http://schemas.microsoft.com/office/powerpoint/2010/main" val="70601719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98EDAA4-2C66-47E3-830A-6038E89C8289}" type="slidenum">
              <a:rPr lang="en-US"/>
              <a:pPr/>
              <a:t>‹#›</a:t>
            </a:fld>
            <a:endParaRPr lang="en-US" dirty="0"/>
          </a:p>
        </p:txBody>
      </p:sp>
    </p:spTree>
    <p:extLst>
      <p:ext uri="{BB962C8B-B14F-4D97-AF65-F5344CB8AC3E}">
        <p14:creationId xmlns:p14="http://schemas.microsoft.com/office/powerpoint/2010/main" val="214626797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0" y="274638"/>
            <a:ext cx="6172200" cy="868362"/>
          </a:xfrm>
        </p:spPr>
        <p:txBody>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381000" y="1341437"/>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B020C72-5B05-4446-B2D9-0A8BE9D707D8}" type="slidenum">
              <a:rPr lang="en-US"/>
              <a:pPr/>
              <a:t>‹#›</a:t>
            </a:fld>
            <a:endParaRPr lang="en-US" dirty="0"/>
          </a:p>
        </p:txBody>
      </p:sp>
    </p:spTree>
    <p:extLst>
      <p:ext uri="{BB962C8B-B14F-4D97-AF65-F5344CB8AC3E}">
        <p14:creationId xmlns:p14="http://schemas.microsoft.com/office/powerpoint/2010/main" val="8182229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563714F-06A4-4F6E-AFE8-8784C31FEF17}" type="slidenum">
              <a:rPr lang="en-US"/>
              <a:pPr/>
              <a:t>‹#›</a:t>
            </a:fld>
            <a:endParaRPr lang="en-US" dirty="0"/>
          </a:p>
        </p:txBody>
      </p:sp>
    </p:spTree>
    <p:extLst>
      <p:ext uri="{BB962C8B-B14F-4D97-AF65-F5344CB8AC3E}">
        <p14:creationId xmlns:p14="http://schemas.microsoft.com/office/powerpoint/2010/main" val="98479401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719C21A6-0088-4395-92BB-DDD386B666D7}" type="slidenum">
              <a:rPr lang="en-US"/>
              <a:pPr/>
              <a:t>‹#›</a:t>
            </a:fld>
            <a:endParaRPr lang="en-US" dirty="0"/>
          </a:p>
        </p:txBody>
      </p:sp>
    </p:spTree>
    <p:extLst>
      <p:ext uri="{BB962C8B-B14F-4D97-AF65-F5344CB8AC3E}">
        <p14:creationId xmlns:p14="http://schemas.microsoft.com/office/powerpoint/2010/main" val="292301050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FAA559A1-5156-4E09-9C56-0F6B75458872}" type="slidenum">
              <a:rPr lang="en-US"/>
              <a:pPr/>
              <a:t>‹#›</a:t>
            </a:fld>
            <a:endParaRPr lang="en-US" dirty="0"/>
          </a:p>
        </p:txBody>
      </p:sp>
    </p:spTree>
    <p:extLst>
      <p:ext uri="{BB962C8B-B14F-4D97-AF65-F5344CB8AC3E}">
        <p14:creationId xmlns:p14="http://schemas.microsoft.com/office/powerpoint/2010/main" val="11685322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066026" y="228600"/>
            <a:ext cx="6781800" cy="960438"/>
          </a:xfrm>
        </p:spPr>
        <p:txBody>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CECEB07B-AAE5-4835-8DA6-A98CE31C6EA6}" type="slidenum">
              <a:rPr lang="en-US"/>
              <a:pPr/>
              <a:t>‹#›</a:t>
            </a:fld>
            <a:endParaRPr lang="en-US" dirty="0"/>
          </a:p>
        </p:txBody>
      </p:sp>
    </p:spTree>
    <p:extLst>
      <p:ext uri="{BB962C8B-B14F-4D97-AF65-F5344CB8AC3E}">
        <p14:creationId xmlns:p14="http://schemas.microsoft.com/office/powerpoint/2010/main" val="152669132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4C4E0E95-BAC9-4914-A03C-DBE64D68927F}" type="slidenum">
              <a:rPr lang="en-US"/>
              <a:pPr/>
              <a:t>‹#›</a:t>
            </a:fld>
            <a:endParaRPr lang="en-US" dirty="0"/>
          </a:p>
        </p:txBody>
      </p:sp>
    </p:spTree>
    <p:extLst>
      <p:ext uri="{BB962C8B-B14F-4D97-AF65-F5344CB8AC3E}">
        <p14:creationId xmlns:p14="http://schemas.microsoft.com/office/powerpoint/2010/main" val="233692829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1295400"/>
            <a:ext cx="5111750" cy="4830763"/>
          </a:xfrm>
        </p:spPr>
        <p:txBody>
          <a:bodyPr/>
          <a:lstStyle>
            <a:lvl1pPr>
              <a:defRPr sz="2800"/>
            </a:lvl1pPr>
            <a:lvl2pPr>
              <a:defRPr sz="2400"/>
            </a:lvl2pPr>
            <a:lvl3pPr>
              <a:defRPr sz="20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590800"/>
            <a:ext cx="3008313" cy="35353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78D35679-2FB8-4131-AD0F-1B10585D7FA7}" type="slidenum">
              <a:rPr lang="en-US"/>
              <a:pPr/>
              <a:t>‹#›</a:t>
            </a:fld>
            <a:endParaRPr lang="en-US" dirty="0"/>
          </a:p>
        </p:txBody>
      </p:sp>
    </p:spTree>
    <p:extLst>
      <p:ext uri="{BB962C8B-B14F-4D97-AF65-F5344CB8AC3E}">
        <p14:creationId xmlns:p14="http://schemas.microsoft.com/office/powerpoint/2010/main" val="399733296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EF31D8A5-EB18-45F8-B033-1BDDAAB1F185}" type="slidenum">
              <a:rPr lang="en-US"/>
              <a:pPr/>
              <a:t>‹#›</a:t>
            </a:fld>
            <a:endParaRPr lang="en-US" dirty="0"/>
          </a:p>
        </p:txBody>
      </p:sp>
    </p:spTree>
    <p:extLst>
      <p:ext uri="{BB962C8B-B14F-4D97-AF65-F5344CB8AC3E}">
        <p14:creationId xmlns:p14="http://schemas.microsoft.com/office/powerpoint/2010/main" val="101710469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bwMode="auto">
          <a:xfrm>
            <a:off x="2665413" y="304800"/>
            <a:ext cx="6097587" cy="768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63491" name="Rectangle 3"/>
          <p:cNvSpPr>
            <a:spLocks noGrp="1" noChangeArrowheads="1"/>
          </p:cNvSpPr>
          <p:nvPr>
            <p:ph type="body" idx="1"/>
          </p:nvPr>
        </p:nvSpPr>
        <p:spPr bwMode="auto">
          <a:xfrm>
            <a:off x="504498" y="1347944"/>
            <a:ext cx="8229600" cy="4640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6349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6349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6349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AC42CCA4-D7A7-4900-84B1-7B9BCFFDA573}" type="slidenum">
              <a:rPr lang="en-US"/>
              <a:pPr/>
              <a:t>‹#›</a:t>
            </a:fld>
            <a:endParaRPr lang="en-US" dirty="0"/>
          </a:p>
        </p:txBody>
      </p:sp>
      <p:sp>
        <p:nvSpPr>
          <p:cNvPr id="63499" name="Line 4"/>
          <p:cNvSpPr>
            <a:spLocks noChangeShapeType="1"/>
          </p:cNvSpPr>
          <p:nvPr userDrawn="1"/>
        </p:nvSpPr>
        <p:spPr bwMode="auto">
          <a:xfrm>
            <a:off x="533400" y="6172200"/>
            <a:ext cx="8211152" cy="0"/>
          </a:xfrm>
          <a:prstGeom prst="line">
            <a:avLst/>
          </a:prstGeom>
          <a:noFill/>
          <a:ln w="50800" cmpd="sng">
            <a:solidFill>
              <a:srgbClr val="000066">
                <a:alpha val="82000"/>
              </a:srgbClr>
            </a:solidFill>
            <a:miter lim="800000"/>
            <a:headEnd/>
            <a:tailEnd/>
          </a:ln>
          <a:extLst>
            <a:ext uri="{909E8E84-426E-40DD-AFC4-6F175D3DCCD1}">
              <a14:hiddenFill xmlns:a14="http://schemas.microsoft.com/office/drawing/2010/main">
                <a:noFill/>
              </a14:hiddenFill>
            </a:ext>
          </a:extLst>
        </p:spPr>
        <p:txBody>
          <a:bodyPr wrap="none"/>
          <a:lstStyle/>
          <a:p>
            <a:endParaRPr lang="en-US" dirty="0"/>
          </a:p>
        </p:txBody>
      </p:sp>
      <p:sp>
        <p:nvSpPr>
          <p:cNvPr id="12" name="Line 4"/>
          <p:cNvSpPr>
            <a:spLocks noChangeShapeType="1"/>
          </p:cNvSpPr>
          <p:nvPr userDrawn="1"/>
        </p:nvSpPr>
        <p:spPr bwMode="auto">
          <a:xfrm>
            <a:off x="533400" y="1143000"/>
            <a:ext cx="8211152" cy="0"/>
          </a:xfrm>
          <a:prstGeom prst="line">
            <a:avLst/>
          </a:prstGeom>
          <a:noFill/>
          <a:ln w="50800" cmpd="sng">
            <a:solidFill>
              <a:srgbClr val="000066">
                <a:alpha val="82000"/>
              </a:srgbClr>
            </a:solidFill>
            <a:miter lim="800000"/>
            <a:headEnd/>
            <a:tailEnd/>
          </a:ln>
          <a:extLst>
            <a:ext uri="{909E8E84-426E-40DD-AFC4-6F175D3DCCD1}">
              <a14:hiddenFill xmlns:a14="http://schemas.microsoft.com/office/drawing/2010/main">
                <a:noFill/>
              </a14:hiddenFill>
            </a:ext>
          </a:extLst>
        </p:spPr>
        <p:txBody>
          <a:bodyPr wrap="none"/>
          <a:lstStyle/>
          <a:p>
            <a:endParaRPr lang="en-US" dirty="0"/>
          </a:p>
        </p:txBody>
      </p:sp>
      <p:pic>
        <p:nvPicPr>
          <p:cNvPr id="2" name="Picture 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09600" y="324431"/>
            <a:ext cx="1828800" cy="589969"/>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par>
    </p:tnLst>
  </p:timing>
  <p:hf hdr="0" ftr="0" dt="0"/>
  <p:txStyles>
    <p:titleStyle>
      <a:lvl1pPr algn="r" rtl="0" eaLnBrk="1" fontAlgn="base" hangingPunct="1">
        <a:spcBef>
          <a:spcPct val="0"/>
        </a:spcBef>
        <a:spcAft>
          <a:spcPct val="0"/>
        </a:spcAft>
        <a:defRPr sz="3000">
          <a:solidFill>
            <a:schemeClr val="tx2"/>
          </a:solidFill>
          <a:latin typeface="Calibri" pitchFamily="34" charset="0"/>
          <a:ea typeface="+mj-ea"/>
          <a:cs typeface="Calibri" pitchFamily="34" charset="0"/>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800">
          <a:solidFill>
            <a:schemeClr val="tx1"/>
          </a:solidFill>
          <a:latin typeface="Calibri" pitchFamily="34" charset="0"/>
          <a:cs typeface="Calibri" pitchFamily="34" charset="0"/>
        </a:defRPr>
      </a:lvl2pPr>
      <a:lvl3pPr marL="1143000" indent="-228600" algn="l" rtl="0" eaLnBrk="1" fontAlgn="base" hangingPunct="1">
        <a:spcBef>
          <a:spcPct val="20000"/>
        </a:spcBef>
        <a:spcAft>
          <a:spcPct val="0"/>
        </a:spcAft>
        <a:buChar char="•"/>
        <a:defRPr sz="2400">
          <a:solidFill>
            <a:schemeClr val="tx1"/>
          </a:solidFill>
          <a:latin typeface="Calibri" pitchFamily="34" charset="0"/>
          <a:cs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680" userDrawn="1">
          <p15:clr>
            <a:srgbClr val="F26B43"/>
          </p15:clr>
        </p15:guide>
        <p15:guide id="2" orient="horz" pos="192" userDrawn="1">
          <p15:clr>
            <a:srgbClr val="F26B43"/>
          </p15:clr>
        </p15:guide>
        <p15:guide id="3" orient="horz" pos="576" userDrawn="1">
          <p15:clr>
            <a:srgbClr val="F26B43"/>
          </p15:clr>
        </p15:guide>
        <p15:guide id="4" pos="38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a:t>Child Protective Services Update</a:t>
            </a:r>
          </a:p>
        </p:txBody>
      </p:sp>
      <p:sp>
        <p:nvSpPr>
          <p:cNvPr id="3" name="Subtitle 2"/>
          <p:cNvSpPr>
            <a:spLocks noGrp="1"/>
          </p:cNvSpPr>
          <p:nvPr>
            <p:ph type="subTitle" idx="1"/>
          </p:nvPr>
        </p:nvSpPr>
        <p:spPr/>
        <p:txBody>
          <a:bodyPr/>
          <a:lstStyle/>
          <a:p>
            <a:r>
              <a:rPr lang="en-US" sz="2400" dirty="0" smtClean="0"/>
              <a:t>Kristene Blackstone</a:t>
            </a:r>
          </a:p>
          <a:p>
            <a:r>
              <a:rPr lang="en-US" sz="2400" dirty="0" smtClean="0"/>
              <a:t> Associate Commissioner for CPS</a:t>
            </a:r>
          </a:p>
          <a:p>
            <a:r>
              <a:rPr lang="en-US" sz="2400" dirty="0" smtClean="0"/>
              <a:t>February 22, 2018</a:t>
            </a:r>
            <a:endParaRPr lang="en-US" sz="2400" dirty="0"/>
          </a:p>
        </p:txBody>
      </p:sp>
    </p:spTree>
    <p:extLst>
      <p:ext uri="{BB962C8B-B14F-4D97-AF65-F5344CB8AC3E}">
        <p14:creationId xmlns:p14="http://schemas.microsoft.com/office/powerpoint/2010/main" val="699535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of the State	</a:t>
            </a:r>
            <a:endParaRPr lang="en-US" dirty="0"/>
          </a:p>
        </p:txBody>
      </p:sp>
      <p:sp>
        <p:nvSpPr>
          <p:cNvPr id="3" name="Content Placeholder 2"/>
          <p:cNvSpPr>
            <a:spLocks noGrp="1"/>
          </p:cNvSpPr>
          <p:nvPr>
            <p:ph idx="1"/>
          </p:nvPr>
        </p:nvSpPr>
        <p:spPr/>
        <p:txBody>
          <a:bodyPr/>
          <a:lstStyle/>
          <a:p>
            <a:pPr marL="0" indent="0">
              <a:buNone/>
            </a:pPr>
            <a:r>
              <a:rPr lang="en-US" sz="2800" dirty="0" smtClean="0"/>
              <a:t>Significant organizational changes over past 2 years</a:t>
            </a:r>
          </a:p>
          <a:p>
            <a:pPr marL="0" indent="0" algn="ctr">
              <a:buNone/>
            </a:pPr>
            <a:endParaRPr lang="en-US" dirty="0"/>
          </a:p>
          <a:p>
            <a:pPr marL="0" indent="0" algn="ctr">
              <a:buNone/>
            </a:pPr>
            <a:r>
              <a:rPr lang="en-US" dirty="0" smtClean="0"/>
              <a:t>On the Horizon</a:t>
            </a:r>
          </a:p>
          <a:p>
            <a:pPr marL="0" indent="0">
              <a:buNone/>
            </a:pPr>
            <a:r>
              <a:rPr lang="en-US" dirty="0" smtClean="0"/>
              <a:t>85</a:t>
            </a:r>
            <a:r>
              <a:rPr lang="en-US" baseline="30000" dirty="0" smtClean="0"/>
              <a:t>th</a:t>
            </a:r>
            <a:r>
              <a:rPr lang="en-US" dirty="0" smtClean="0"/>
              <a:t> Legislative Session implementation </a:t>
            </a:r>
          </a:p>
          <a:p>
            <a:pPr marL="0" indent="0">
              <a:buNone/>
            </a:pPr>
            <a:r>
              <a:rPr lang="en-US" dirty="0" smtClean="0"/>
              <a:t>Families First</a:t>
            </a:r>
          </a:p>
          <a:p>
            <a:pPr marL="0" indent="0">
              <a:buNone/>
            </a:pPr>
            <a:r>
              <a:rPr lang="en-US" dirty="0" smtClean="0"/>
              <a:t>Federal Performance Improvement Plan</a:t>
            </a:r>
            <a:endParaRPr lang="en-US" dirty="0"/>
          </a:p>
        </p:txBody>
      </p:sp>
      <p:sp>
        <p:nvSpPr>
          <p:cNvPr id="4" name="Slide Number Placeholder 3"/>
          <p:cNvSpPr>
            <a:spLocks noGrp="1"/>
          </p:cNvSpPr>
          <p:nvPr>
            <p:ph type="sldNum" sz="quarter" idx="12"/>
          </p:nvPr>
        </p:nvSpPr>
        <p:spPr/>
        <p:txBody>
          <a:bodyPr/>
          <a:lstStyle/>
          <a:p>
            <a:fld id="{BB020C72-5B05-4446-B2D9-0A8BE9D707D8}" type="slidenum">
              <a:rPr lang="en-US" smtClean="0"/>
              <a:pPr/>
              <a:t>2</a:t>
            </a:fld>
            <a:endParaRPr lang="en-US" dirty="0"/>
          </a:p>
        </p:txBody>
      </p:sp>
    </p:spTree>
    <p:extLst>
      <p:ext uri="{BB962C8B-B14F-4D97-AF65-F5344CB8AC3E}">
        <p14:creationId xmlns:p14="http://schemas.microsoft.com/office/powerpoint/2010/main" val="1804142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Based Safety Services</a:t>
            </a:r>
            <a:br>
              <a:rPr lang="en-US" dirty="0" smtClean="0"/>
            </a:br>
            <a:r>
              <a:rPr lang="en-US" dirty="0" smtClean="0"/>
              <a:t>Pilot in Region 10</a:t>
            </a:r>
            <a:endParaRPr lang="en-US" dirty="0"/>
          </a:p>
        </p:txBody>
      </p:sp>
      <p:sp>
        <p:nvSpPr>
          <p:cNvPr id="3" name="Content Placeholder 2"/>
          <p:cNvSpPr>
            <a:spLocks noGrp="1"/>
          </p:cNvSpPr>
          <p:nvPr>
            <p:ph idx="1"/>
          </p:nvPr>
        </p:nvSpPr>
        <p:spPr>
          <a:xfrm>
            <a:off x="430306" y="1169894"/>
            <a:ext cx="8229600" cy="4926106"/>
          </a:xfrm>
        </p:spPr>
        <p:txBody>
          <a:bodyPr/>
          <a:lstStyle/>
          <a:p>
            <a:r>
              <a:rPr lang="en-US" sz="2400" dirty="0" smtClean="0"/>
              <a:t>SB 11 requires DFPS to develop a performance-based contract with a single source to establish pilot programs for FBSS services.</a:t>
            </a:r>
            <a:br>
              <a:rPr lang="en-US" sz="2400" dirty="0" smtClean="0"/>
            </a:br>
            <a:endParaRPr lang="en-US" sz="2400" dirty="0" smtClean="0"/>
          </a:p>
          <a:p>
            <a:r>
              <a:rPr lang="en-US" sz="2400" dirty="0" smtClean="0"/>
              <a:t>Contract was signed with Pathways Youth and Family Services on January 9, 2018, to deliver services in Region 10 (El Paso area) beginning  March 1, 2018.</a:t>
            </a:r>
            <a:br>
              <a:rPr lang="en-US" sz="2400" dirty="0" smtClean="0"/>
            </a:br>
            <a:endParaRPr lang="en-US" sz="2400" dirty="0" smtClean="0"/>
          </a:p>
          <a:p>
            <a:r>
              <a:rPr lang="en-US" sz="2400" dirty="0"/>
              <a:t>P</a:t>
            </a:r>
            <a:r>
              <a:rPr lang="en-US" sz="2400" dirty="0" smtClean="0"/>
              <a:t>urpose of the pilot is to:</a:t>
            </a:r>
          </a:p>
          <a:p>
            <a:pPr lvl="1">
              <a:buFont typeface="Wingdings" panose="05000000000000000000" pitchFamily="2" charset="2"/>
              <a:buChar char="§"/>
            </a:pPr>
            <a:r>
              <a:rPr lang="en-US" sz="2400" dirty="0" smtClean="0"/>
              <a:t>Increase quality, availability, and effectiveness</a:t>
            </a:r>
          </a:p>
          <a:p>
            <a:pPr lvl="1">
              <a:buFont typeface="Wingdings" panose="05000000000000000000" pitchFamily="2" charset="2"/>
              <a:buChar char="§"/>
            </a:pPr>
            <a:r>
              <a:rPr lang="en-US" sz="2400" dirty="0" smtClean="0"/>
              <a:t>Improve safety, permanency, and well-being of children</a:t>
            </a:r>
          </a:p>
          <a:p>
            <a:pPr lvl="1">
              <a:buFont typeface="Wingdings" panose="05000000000000000000" pitchFamily="2" charset="2"/>
              <a:buChar char="§"/>
            </a:pPr>
            <a:r>
              <a:rPr lang="en-US" sz="2400" dirty="0" smtClean="0"/>
              <a:t>Test the approach of case management</a:t>
            </a:r>
          </a:p>
          <a:p>
            <a:pPr lvl="1">
              <a:buFont typeface="Wingdings" panose="05000000000000000000" pitchFamily="2" charset="2"/>
              <a:buChar char="§"/>
            </a:pPr>
            <a:endParaRPr lang="en-US" sz="2200" dirty="0" smtClean="0"/>
          </a:p>
          <a:p>
            <a:pPr marL="0" indent="0">
              <a:buNone/>
            </a:pPr>
            <a:endParaRPr lang="en-US" sz="2400" dirty="0"/>
          </a:p>
        </p:txBody>
      </p:sp>
      <p:sp>
        <p:nvSpPr>
          <p:cNvPr id="4" name="Slide Number Placeholder 3"/>
          <p:cNvSpPr>
            <a:spLocks noGrp="1"/>
          </p:cNvSpPr>
          <p:nvPr>
            <p:ph type="sldNum" sz="quarter" idx="12"/>
          </p:nvPr>
        </p:nvSpPr>
        <p:spPr/>
        <p:txBody>
          <a:bodyPr/>
          <a:lstStyle/>
          <a:p>
            <a:fld id="{BB020C72-5B05-4446-B2D9-0A8BE9D707D8}" type="slidenum">
              <a:rPr lang="en-US" smtClean="0"/>
              <a:pPr/>
              <a:t>3</a:t>
            </a:fld>
            <a:endParaRPr lang="en-US" dirty="0"/>
          </a:p>
        </p:txBody>
      </p:sp>
    </p:spTree>
    <p:extLst>
      <p:ext uri="{BB962C8B-B14F-4D97-AF65-F5344CB8AC3E}">
        <p14:creationId xmlns:p14="http://schemas.microsoft.com/office/powerpoint/2010/main" val="1866417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Family Foster Care</a:t>
            </a:r>
            <a:endParaRPr lang="en-US" dirty="0"/>
          </a:p>
        </p:txBody>
      </p:sp>
      <p:sp>
        <p:nvSpPr>
          <p:cNvPr id="3" name="Content Placeholder 2"/>
          <p:cNvSpPr>
            <a:spLocks noGrp="1"/>
          </p:cNvSpPr>
          <p:nvPr>
            <p:ph idx="1"/>
          </p:nvPr>
        </p:nvSpPr>
        <p:spPr>
          <a:xfrm>
            <a:off x="381000" y="1341437"/>
            <a:ext cx="8229600" cy="4678363"/>
          </a:xfrm>
        </p:spPr>
        <p:txBody>
          <a:bodyPr/>
          <a:lstStyle/>
          <a:p>
            <a:pPr lvl="0">
              <a:spcBef>
                <a:spcPts val="0"/>
              </a:spcBef>
            </a:pPr>
            <a:r>
              <a:rPr lang="en-US" sz="2500" dirty="0" smtClean="0"/>
              <a:t>Time-limited </a:t>
            </a:r>
            <a:r>
              <a:rPr lang="en-US" sz="2500" dirty="0"/>
              <a:t>clinical </a:t>
            </a:r>
            <a:r>
              <a:rPr lang="en-US" sz="2500" dirty="0" smtClean="0"/>
              <a:t>intervention that </a:t>
            </a:r>
            <a:r>
              <a:rPr lang="en-US" sz="2500" dirty="0"/>
              <a:t>includes placement and service delivery in specifically trained foster parent homes for children/youth with severe mental, emotional, or behavioral health needs. </a:t>
            </a:r>
            <a:endParaRPr lang="en-US" sz="2500" dirty="0" smtClean="0"/>
          </a:p>
          <a:p>
            <a:pPr lvl="0">
              <a:spcBef>
                <a:spcPts val="0"/>
              </a:spcBef>
            </a:pPr>
            <a:r>
              <a:rPr lang="en-US" sz="2500" dirty="0" smtClean="0"/>
              <a:t>The program is an </a:t>
            </a:r>
            <a:r>
              <a:rPr lang="en-US" sz="2500" dirty="0"/>
              <a:t>alternative to residential treatment by placing eligible children or youth in a more structured </a:t>
            </a:r>
            <a:r>
              <a:rPr lang="en-US" sz="2500" dirty="0" smtClean="0"/>
              <a:t>home.</a:t>
            </a:r>
          </a:p>
          <a:p>
            <a:pPr lvl="0">
              <a:spcBef>
                <a:spcPts val="0"/>
              </a:spcBef>
            </a:pPr>
            <a:r>
              <a:rPr lang="en-US" sz="2500" dirty="0"/>
              <a:t>DFPS will </a:t>
            </a:r>
            <a:r>
              <a:rPr lang="en-US" sz="2500" dirty="0" smtClean="0"/>
              <a:t>award </a:t>
            </a:r>
            <a:r>
              <a:rPr lang="en-US" sz="2500" dirty="0"/>
              <a:t>five contracts </a:t>
            </a:r>
            <a:r>
              <a:rPr lang="en-US" sz="2500" dirty="0" smtClean="0"/>
              <a:t>in </a:t>
            </a:r>
            <a:r>
              <a:rPr lang="en-US" sz="2500" dirty="0"/>
              <a:t>districts </a:t>
            </a:r>
            <a:r>
              <a:rPr lang="en-US" sz="2500" dirty="0" smtClean="0"/>
              <a:t>across </a:t>
            </a:r>
            <a:r>
              <a:rPr lang="en-US" sz="2500" dirty="0"/>
              <a:t>the state. </a:t>
            </a:r>
          </a:p>
          <a:p>
            <a:pPr lvl="0">
              <a:spcBef>
                <a:spcPts val="0"/>
              </a:spcBef>
            </a:pPr>
            <a:r>
              <a:rPr lang="en-US" sz="2500" dirty="0" smtClean="0"/>
              <a:t>DFPS </a:t>
            </a:r>
            <a:r>
              <a:rPr lang="en-US" sz="2500" dirty="0"/>
              <a:t>is currently evaluating </a:t>
            </a:r>
            <a:r>
              <a:rPr lang="en-US" sz="2500" dirty="0" smtClean="0"/>
              <a:t>proposals. </a:t>
            </a:r>
            <a:endParaRPr lang="en-US" sz="2500" dirty="0"/>
          </a:p>
          <a:p>
            <a:pPr lvl="0">
              <a:spcBef>
                <a:spcPts val="0"/>
              </a:spcBef>
            </a:pPr>
            <a:r>
              <a:rPr lang="en-US" sz="2500" dirty="0"/>
              <a:t>DFPS anticipates </a:t>
            </a:r>
            <a:r>
              <a:rPr lang="en-US" sz="2500" dirty="0" smtClean="0"/>
              <a:t>an </a:t>
            </a:r>
            <a:r>
              <a:rPr lang="en-US" sz="2500" dirty="0"/>
              <a:t>April 1, </a:t>
            </a:r>
            <a:r>
              <a:rPr lang="en-US" sz="2500" dirty="0" smtClean="0"/>
              <a:t>2018, start date to </a:t>
            </a:r>
            <a:r>
              <a:rPr lang="en-US" sz="2500" dirty="0"/>
              <a:t>begin providing </a:t>
            </a:r>
            <a:r>
              <a:rPr lang="en-US" sz="2500" dirty="0" smtClean="0"/>
              <a:t>these services </a:t>
            </a:r>
            <a:r>
              <a:rPr lang="en-US" sz="2500" dirty="0"/>
              <a:t>to children</a:t>
            </a:r>
          </a:p>
          <a:p>
            <a:pPr lvl="1">
              <a:buFont typeface="Arial" panose="020B0604020202020204" pitchFamily="34" charset="0"/>
              <a:buChar char="•"/>
            </a:pPr>
            <a:endParaRPr lang="en-US" sz="2600" dirty="0"/>
          </a:p>
        </p:txBody>
      </p:sp>
      <p:sp>
        <p:nvSpPr>
          <p:cNvPr id="4" name="Slide Number Placeholder 3"/>
          <p:cNvSpPr>
            <a:spLocks noGrp="1"/>
          </p:cNvSpPr>
          <p:nvPr>
            <p:ph type="sldNum" sz="quarter" idx="12"/>
          </p:nvPr>
        </p:nvSpPr>
        <p:spPr/>
        <p:txBody>
          <a:bodyPr/>
          <a:lstStyle/>
          <a:p>
            <a:fld id="{BB020C72-5B05-4446-B2D9-0A8BE9D707D8}" type="slidenum">
              <a:rPr lang="en-US" smtClean="0"/>
              <a:pPr/>
              <a:t>4</a:t>
            </a:fld>
            <a:endParaRPr lang="en-US" dirty="0"/>
          </a:p>
        </p:txBody>
      </p:sp>
    </p:spTree>
    <p:extLst>
      <p:ext uri="{BB962C8B-B14F-4D97-AF65-F5344CB8AC3E}">
        <p14:creationId xmlns:p14="http://schemas.microsoft.com/office/powerpoint/2010/main" val="1125827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Community-Based Care </a:t>
            </a:r>
            <a:br>
              <a:rPr lang="en-US" dirty="0" smtClean="0"/>
            </a:br>
            <a:r>
              <a:rPr lang="en-US" dirty="0" smtClean="0"/>
              <a:t>Implementation Timeline</a:t>
            </a:r>
            <a:endParaRPr lang="en-US" dirty="0"/>
          </a:p>
        </p:txBody>
      </p:sp>
      <p:sp>
        <p:nvSpPr>
          <p:cNvPr id="4" name="Slide Number Placeholder 3"/>
          <p:cNvSpPr>
            <a:spLocks noGrp="1"/>
          </p:cNvSpPr>
          <p:nvPr>
            <p:ph type="sldNum" sz="quarter" idx="12"/>
          </p:nvPr>
        </p:nvSpPr>
        <p:spPr/>
        <p:txBody>
          <a:bodyPr/>
          <a:lstStyle/>
          <a:p>
            <a:fld id="{BB020C72-5B05-4446-B2D9-0A8BE9D707D8}" type="slidenum">
              <a:rPr lang="en-US" smtClean="0"/>
              <a:pPr/>
              <a:t>5</a:t>
            </a:fld>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27193621"/>
              </p:ext>
            </p:extLst>
          </p:nvPr>
        </p:nvGraphicFramePr>
        <p:xfrm>
          <a:off x="683942" y="1297886"/>
          <a:ext cx="8032595" cy="4569513"/>
        </p:xfrm>
        <a:graphic>
          <a:graphicData uri="http://schemas.openxmlformats.org/drawingml/2006/table">
            <a:tbl>
              <a:tblPr firstRow="1" bandRow="1">
                <a:tableStyleId>{5C22544A-7EE6-4342-B048-85BDC9FD1C3A}</a:tableStyleId>
              </a:tblPr>
              <a:tblGrid>
                <a:gridCol w="2234589"/>
                <a:gridCol w="1838276"/>
                <a:gridCol w="1979865"/>
                <a:gridCol w="1979865"/>
              </a:tblGrid>
              <a:tr h="885997">
                <a:tc>
                  <a:txBody>
                    <a:bodyPr/>
                    <a:lstStyle/>
                    <a:p>
                      <a:pPr algn="ctr"/>
                      <a:r>
                        <a:rPr lang="en-US" sz="2400" dirty="0" smtClean="0">
                          <a:solidFill>
                            <a:schemeClr val="tx1"/>
                          </a:solidFill>
                          <a:latin typeface="Calibri" panose="020F0502020204030204" pitchFamily="34" charset="0"/>
                        </a:rPr>
                        <a:t>CBC</a:t>
                      </a:r>
                      <a:r>
                        <a:rPr lang="en-US" sz="2400" baseline="0" dirty="0" smtClean="0">
                          <a:solidFill>
                            <a:schemeClr val="tx1"/>
                          </a:solidFill>
                          <a:latin typeface="Calibri" panose="020F0502020204030204" pitchFamily="34" charset="0"/>
                        </a:rPr>
                        <a:t> Catchment Area</a:t>
                      </a:r>
                      <a:endParaRPr lang="en-US" sz="2400" dirty="0">
                        <a:solidFill>
                          <a:schemeClr val="tx1"/>
                        </a:solidFill>
                        <a:latin typeface="Calibri" panose="020F0502020204030204" pitchFamily="34" charset="0"/>
                      </a:endParaRPr>
                    </a:p>
                  </a:txBody>
                  <a:tcPr>
                    <a:solidFill>
                      <a:srgbClr val="00B0F0"/>
                    </a:solidFill>
                  </a:tcPr>
                </a:tc>
                <a:tc>
                  <a:txBody>
                    <a:bodyPr/>
                    <a:lstStyle/>
                    <a:p>
                      <a:pPr algn="ctr"/>
                      <a:r>
                        <a:rPr lang="en-US" sz="2400" dirty="0" smtClean="0">
                          <a:solidFill>
                            <a:schemeClr val="tx1"/>
                          </a:solidFill>
                          <a:latin typeface="Calibri" panose="020F0502020204030204" pitchFamily="34" charset="0"/>
                        </a:rPr>
                        <a:t>RFA Release</a:t>
                      </a:r>
                      <a:endParaRPr lang="en-US" sz="2400" dirty="0">
                        <a:solidFill>
                          <a:schemeClr val="tx1"/>
                        </a:solidFill>
                        <a:latin typeface="Calibri" panose="020F0502020204030204" pitchFamily="34" charset="0"/>
                      </a:endParaRPr>
                    </a:p>
                  </a:txBody>
                  <a:tcPr>
                    <a:solidFill>
                      <a:srgbClr val="00B0F0"/>
                    </a:solidFill>
                  </a:tcPr>
                </a:tc>
                <a:tc>
                  <a:txBody>
                    <a:bodyPr/>
                    <a:lstStyle/>
                    <a:p>
                      <a:pPr algn="ctr"/>
                      <a:r>
                        <a:rPr lang="en-US" sz="2400" dirty="0" smtClean="0">
                          <a:solidFill>
                            <a:schemeClr val="tx1"/>
                          </a:solidFill>
                          <a:latin typeface="Calibri" panose="020F0502020204030204" pitchFamily="34" charset="0"/>
                        </a:rPr>
                        <a:t>Contract Award</a:t>
                      </a:r>
                      <a:endParaRPr lang="en-US" sz="2400" dirty="0">
                        <a:solidFill>
                          <a:schemeClr val="tx1"/>
                        </a:solidFill>
                        <a:latin typeface="Calibri" panose="020F0502020204030204" pitchFamily="34" charset="0"/>
                      </a:endParaRPr>
                    </a:p>
                  </a:txBody>
                  <a:tcPr>
                    <a:solidFill>
                      <a:srgbClr val="00B0F0"/>
                    </a:solidFill>
                  </a:tcPr>
                </a:tc>
                <a:tc>
                  <a:txBody>
                    <a:bodyPr/>
                    <a:lstStyle/>
                    <a:p>
                      <a:pPr algn="ctr"/>
                      <a:r>
                        <a:rPr lang="en-US" sz="2400" dirty="0" smtClean="0">
                          <a:solidFill>
                            <a:schemeClr val="tx1"/>
                          </a:solidFill>
                          <a:latin typeface="Calibri" panose="020F0502020204030204" pitchFamily="34" charset="0"/>
                        </a:rPr>
                        <a:t>Stage</a:t>
                      </a:r>
                      <a:r>
                        <a:rPr lang="en-US" sz="2400" baseline="0" dirty="0" smtClean="0">
                          <a:solidFill>
                            <a:schemeClr val="tx1"/>
                          </a:solidFill>
                          <a:latin typeface="Calibri" panose="020F0502020204030204" pitchFamily="34" charset="0"/>
                        </a:rPr>
                        <a:t> Start Date</a:t>
                      </a:r>
                      <a:endParaRPr lang="en-US" sz="2400" dirty="0">
                        <a:solidFill>
                          <a:schemeClr val="tx1"/>
                        </a:solidFill>
                        <a:latin typeface="Calibri" panose="020F0502020204030204" pitchFamily="34" charset="0"/>
                      </a:endParaRPr>
                    </a:p>
                  </a:txBody>
                  <a:tcPr>
                    <a:solidFill>
                      <a:srgbClr val="00B0F0"/>
                    </a:solidFill>
                  </a:tcPr>
                </a:tc>
              </a:tr>
              <a:tr h="820368">
                <a:tc>
                  <a:txBody>
                    <a:bodyPr/>
                    <a:lstStyle/>
                    <a:p>
                      <a:pPr algn="l"/>
                      <a:r>
                        <a:rPr lang="en-US" sz="2000" b="1" dirty="0" smtClean="0">
                          <a:latin typeface="Calibri" panose="020F0502020204030204" pitchFamily="34" charset="0"/>
                        </a:rPr>
                        <a:t>Region 3b Stage II</a:t>
                      </a:r>
                      <a:endParaRPr lang="en-US" sz="2000" b="1" dirty="0">
                        <a:latin typeface="Calibri" panose="020F050202020403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dirty="0" smtClean="0">
                          <a:latin typeface="Calibri" panose="020F0502020204030204" pitchFamily="34" charset="0"/>
                        </a:rPr>
                        <a:t>NA</a:t>
                      </a:r>
                    </a:p>
                    <a:p>
                      <a:pPr algn="ctr"/>
                      <a:endParaRPr lang="en-US" sz="2200" dirty="0">
                        <a:latin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dirty="0" smtClean="0">
                          <a:solidFill>
                            <a:schemeClr val="tx1"/>
                          </a:solidFill>
                          <a:latin typeface="Calibri" panose="020F0502020204030204" pitchFamily="34" charset="0"/>
                        </a:rPr>
                        <a:t>3/1/18</a:t>
                      </a:r>
                    </a:p>
                    <a:p>
                      <a:pPr algn="ctr"/>
                      <a:endParaRPr lang="en-US" sz="2200" dirty="0">
                        <a:latin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dirty="0" smtClean="0">
                          <a:solidFill>
                            <a:schemeClr val="tx1"/>
                          </a:solidFill>
                          <a:latin typeface="Calibri" panose="020F0502020204030204" pitchFamily="34" charset="0"/>
                        </a:rPr>
                        <a:t>9/1/18</a:t>
                      </a:r>
                      <a:endParaRPr lang="en-US" sz="2200" dirty="0">
                        <a:latin typeface="Calibri" panose="020F0502020204030204" pitchFamily="34" charset="0"/>
                      </a:endParaRPr>
                    </a:p>
                  </a:txBody>
                  <a:tcPr/>
                </a:tc>
              </a:tr>
              <a:tr h="611206">
                <a:tc>
                  <a:txBody>
                    <a:bodyPr/>
                    <a:lstStyle/>
                    <a:p>
                      <a:pPr algn="l"/>
                      <a:r>
                        <a:rPr lang="en-US" sz="2000" b="1" dirty="0" smtClean="0">
                          <a:latin typeface="Calibri" panose="020F0502020204030204" pitchFamily="34" charset="0"/>
                        </a:rPr>
                        <a:t>Region 2 Stage</a:t>
                      </a:r>
                      <a:r>
                        <a:rPr lang="en-US" sz="2000" b="1" baseline="0" dirty="0" smtClean="0">
                          <a:latin typeface="Calibri" panose="020F0502020204030204" pitchFamily="34" charset="0"/>
                        </a:rPr>
                        <a:t> I</a:t>
                      </a:r>
                      <a:endParaRPr lang="en-US" sz="2000" b="1" dirty="0">
                        <a:latin typeface="Calibri" panose="020F0502020204030204" pitchFamily="34" charset="0"/>
                      </a:endParaRPr>
                    </a:p>
                  </a:txBody>
                  <a:tcPr anchor="ctr"/>
                </a:tc>
                <a:tc>
                  <a:txBody>
                    <a:bodyPr/>
                    <a:lstStyle/>
                    <a:p>
                      <a:pPr algn="ctr"/>
                      <a:r>
                        <a:rPr lang="en-US" sz="2200" dirty="0" smtClean="0">
                          <a:latin typeface="Calibri" panose="020F0502020204030204" pitchFamily="34" charset="0"/>
                        </a:rPr>
                        <a:t>10/18/17</a:t>
                      </a:r>
                      <a:endParaRPr lang="en-US" sz="2200" dirty="0">
                        <a:latin typeface="Calibri" panose="020F0502020204030204" pitchFamily="34" charset="0"/>
                      </a:endParaRPr>
                    </a:p>
                  </a:txBody>
                  <a:tcPr/>
                </a:tc>
                <a:tc>
                  <a:txBody>
                    <a:bodyPr/>
                    <a:lstStyle/>
                    <a:p>
                      <a:pPr algn="ctr"/>
                      <a:r>
                        <a:rPr lang="en-US" sz="2200" dirty="0" smtClean="0">
                          <a:latin typeface="Calibri" panose="020F0502020204030204" pitchFamily="34" charset="0"/>
                        </a:rPr>
                        <a:t>4/1/18</a:t>
                      </a:r>
                      <a:endParaRPr lang="en-US" sz="2200" dirty="0">
                        <a:latin typeface="Calibri" panose="020F0502020204030204" pitchFamily="34" charset="0"/>
                      </a:endParaRPr>
                    </a:p>
                  </a:txBody>
                  <a:tcPr/>
                </a:tc>
                <a:tc>
                  <a:txBody>
                    <a:bodyPr/>
                    <a:lstStyle/>
                    <a:p>
                      <a:pPr algn="ctr"/>
                      <a:r>
                        <a:rPr lang="en-US" sz="2200" dirty="0" smtClean="0">
                          <a:latin typeface="Calibri" panose="020F0502020204030204" pitchFamily="34" charset="0"/>
                        </a:rPr>
                        <a:t>10/1/18</a:t>
                      </a:r>
                    </a:p>
                  </a:txBody>
                  <a:tcPr/>
                </a:tc>
              </a:tr>
              <a:tr h="820368">
                <a:tc>
                  <a:txBody>
                    <a:bodyPr/>
                    <a:lstStyle/>
                    <a:p>
                      <a:pPr algn="l"/>
                      <a:r>
                        <a:rPr lang="en-US" sz="2000" b="1" dirty="0" smtClean="0">
                          <a:latin typeface="Calibri" panose="020F0502020204030204" pitchFamily="34" charset="0"/>
                        </a:rPr>
                        <a:t>Bexar</a:t>
                      </a:r>
                      <a:r>
                        <a:rPr lang="en-US" sz="2000" b="1" baseline="0" dirty="0" smtClean="0">
                          <a:latin typeface="Calibri" panose="020F0502020204030204" pitchFamily="34" charset="0"/>
                        </a:rPr>
                        <a:t> Stage I</a:t>
                      </a:r>
                      <a:endParaRPr lang="en-US" sz="2000" b="1" dirty="0">
                        <a:latin typeface="Calibri" panose="020F0502020204030204" pitchFamily="34" charset="0"/>
                      </a:endParaRPr>
                    </a:p>
                  </a:txBody>
                  <a:tcPr anchor="ctr"/>
                </a:tc>
                <a:tc>
                  <a:txBody>
                    <a:bodyPr/>
                    <a:lstStyle/>
                    <a:p>
                      <a:pPr algn="ctr"/>
                      <a:r>
                        <a:rPr lang="en-US" sz="2200" dirty="0" smtClean="0">
                          <a:latin typeface="Calibri" panose="020F0502020204030204" pitchFamily="34" charset="0"/>
                        </a:rPr>
                        <a:t>12/5/17</a:t>
                      </a:r>
                      <a:endParaRPr lang="en-US" sz="2200" dirty="0">
                        <a:latin typeface="Calibri" panose="020F0502020204030204" pitchFamily="34" charset="0"/>
                      </a:endParaRPr>
                    </a:p>
                  </a:txBody>
                  <a:tcPr/>
                </a:tc>
                <a:tc>
                  <a:txBody>
                    <a:bodyPr/>
                    <a:lstStyle/>
                    <a:p>
                      <a:pPr algn="ctr"/>
                      <a:r>
                        <a:rPr lang="en-US" sz="2200" dirty="0" smtClean="0">
                          <a:latin typeface="Calibri" panose="020F0502020204030204" pitchFamily="34" charset="0"/>
                        </a:rPr>
                        <a:t>6/1/18</a:t>
                      </a:r>
                      <a:endParaRPr lang="en-US" sz="2200" dirty="0">
                        <a:latin typeface="Calibri" panose="020F0502020204030204" pitchFamily="34" charset="0"/>
                      </a:endParaRPr>
                    </a:p>
                  </a:txBody>
                  <a:tcPr/>
                </a:tc>
                <a:tc>
                  <a:txBody>
                    <a:bodyPr/>
                    <a:lstStyle/>
                    <a:p>
                      <a:pPr algn="ctr"/>
                      <a:r>
                        <a:rPr lang="en-US" sz="2200" dirty="0" smtClean="0">
                          <a:latin typeface="Calibri" panose="020F0502020204030204" pitchFamily="34" charset="0"/>
                        </a:rPr>
                        <a:t>12/1/18</a:t>
                      </a:r>
                    </a:p>
                    <a:p>
                      <a:pPr algn="ctr"/>
                      <a:endParaRPr lang="en-US" sz="2200" dirty="0" smtClean="0">
                        <a:latin typeface="Calibri" panose="020F0502020204030204" pitchFamily="34" charset="0"/>
                      </a:endParaRPr>
                    </a:p>
                  </a:txBody>
                  <a:tcPr/>
                </a:tc>
              </a:tr>
              <a:tr h="8203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Calibri" panose="020F0502020204030204" pitchFamily="34" charset="0"/>
                        </a:rPr>
                        <a:t>Area X </a:t>
                      </a:r>
                      <a:r>
                        <a:rPr lang="en-US" sz="2000" b="1" baseline="0" dirty="0" smtClean="0">
                          <a:latin typeface="Calibri" panose="020F0502020204030204" pitchFamily="34" charset="0"/>
                        </a:rPr>
                        <a:t>Stage I</a:t>
                      </a:r>
                      <a:endParaRPr lang="en-US" sz="2000" b="1" dirty="0" smtClean="0">
                        <a:latin typeface="Calibri" panose="020F0502020204030204" pitchFamily="34" charset="0"/>
                      </a:endParaRPr>
                    </a:p>
                    <a:p>
                      <a:pPr algn="l"/>
                      <a:endParaRPr lang="en-US" sz="2000" b="1" dirty="0">
                        <a:latin typeface="Calibri" panose="020F0502020204030204" pitchFamily="34" charset="0"/>
                      </a:endParaRPr>
                    </a:p>
                  </a:txBody>
                  <a:tcPr anchor="ctr"/>
                </a:tc>
                <a:tc>
                  <a:txBody>
                    <a:bodyPr/>
                    <a:lstStyle/>
                    <a:p>
                      <a:pPr algn="ctr"/>
                      <a:r>
                        <a:rPr lang="en-US" sz="2200" dirty="0" smtClean="0">
                          <a:latin typeface="Calibri" panose="020F0502020204030204" pitchFamily="34" charset="0"/>
                        </a:rPr>
                        <a:t>5/1/18</a:t>
                      </a:r>
                      <a:endParaRPr lang="en-US" sz="2200" dirty="0">
                        <a:latin typeface="Calibri" panose="020F0502020204030204" pitchFamily="34" charset="0"/>
                      </a:endParaRPr>
                    </a:p>
                  </a:txBody>
                  <a:tcPr/>
                </a:tc>
                <a:tc>
                  <a:txBody>
                    <a:bodyPr/>
                    <a:lstStyle/>
                    <a:p>
                      <a:pPr algn="ctr"/>
                      <a:r>
                        <a:rPr lang="en-US" sz="2200" dirty="0" smtClean="0">
                          <a:latin typeface="Calibri" panose="020F0502020204030204" pitchFamily="34" charset="0"/>
                        </a:rPr>
                        <a:t>11/1/18</a:t>
                      </a:r>
                      <a:endParaRPr lang="en-US" sz="2200" dirty="0">
                        <a:latin typeface="Calibri" panose="020F0502020204030204" pitchFamily="34" charset="0"/>
                      </a:endParaRPr>
                    </a:p>
                  </a:txBody>
                  <a:tcPr/>
                </a:tc>
                <a:tc>
                  <a:txBody>
                    <a:bodyPr/>
                    <a:lstStyle/>
                    <a:p>
                      <a:pPr algn="ctr"/>
                      <a:r>
                        <a:rPr lang="en-US" sz="2200" dirty="0" smtClean="0">
                          <a:latin typeface="Calibri" panose="020F0502020204030204" pitchFamily="34" charset="0"/>
                        </a:rPr>
                        <a:t>5/1/19</a:t>
                      </a:r>
                    </a:p>
                    <a:p>
                      <a:pPr algn="ctr"/>
                      <a:endParaRPr lang="en-US" sz="2200" dirty="0">
                        <a:latin typeface="Calibri" panose="020F0502020204030204" pitchFamily="34" charset="0"/>
                      </a:endParaRPr>
                    </a:p>
                  </a:txBody>
                  <a:tcPr/>
                </a:tc>
              </a:tr>
              <a:tr h="6112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Calibri" panose="020F0502020204030204" pitchFamily="34" charset="0"/>
                        </a:rPr>
                        <a:t>Area Y </a:t>
                      </a:r>
                      <a:r>
                        <a:rPr lang="en-US" sz="2000" b="1" baseline="0" dirty="0" smtClean="0">
                          <a:latin typeface="Calibri" panose="020F0502020204030204" pitchFamily="34" charset="0"/>
                        </a:rPr>
                        <a:t>Stage I</a:t>
                      </a:r>
                      <a:endParaRPr lang="en-US" sz="2000" b="1" dirty="0" smtClean="0">
                        <a:latin typeface="Calibri" panose="020F0502020204030204" pitchFamily="34" charset="0"/>
                      </a:endParaRPr>
                    </a:p>
                  </a:txBody>
                  <a:tcPr anchor="ctr"/>
                </a:tc>
                <a:tc>
                  <a:txBody>
                    <a:bodyPr/>
                    <a:lstStyle/>
                    <a:p>
                      <a:pPr algn="ctr"/>
                      <a:r>
                        <a:rPr lang="en-US" sz="2200" dirty="0" smtClean="0">
                          <a:latin typeface="Calibri" panose="020F0502020204030204" pitchFamily="34" charset="0"/>
                        </a:rPr>
                        <a:t>7/1/18</a:t>
                      </a:r>
                      <a:endParaRPr lang="en-US" sz="2200" dirty="0">
                        <a:latin typeface="Calibri" panose="020F0502020204030204" pitchFamily="34" charset="0"/>
                      </a:endParaRPr>
                    </a:p>
                  </a:txBody>
                  <a:tcPr/>
                </a:tc>
                <a:tc>
                  <a:txBody>
                    <a:bodyPr/>
                    <a:lstStyle/>
                    <a:p>
                      <a:pPr algn="ctr"/>
                      <a:r>
                        <a:rPr lang="en-US" sz="2200" dirty="0" smtClean="0">
                          <a:latin typeface="Calibri" panose="020F0502020204030204" pitchFamily="34" charset="0"/>
                        </a:rPr>
                        <a:t>1/1/19</a:t>
                      </a:r>
                      <a:endParaRPr lang="en-US" sz="2200" dirty="0">
                        <a:latin typeface="Calibri" panose="020F0502020204030204" pitchFamily="34" charset="0"/>
                      </a:endParaRPr>
                    </a:p>
                  </a:txBody>
                  <a:tcPr/>
                </a:tc>
                <a:tc>
                  <a:txBody>
                    <a:bodyPr/>
                    <a:lstStyle/>
                    <a:p>
                      <a:pPr algn="ctr"/>
                      <a:r>
                        <a:rPr lang="en-US" sz="2200" dirty="0" smtClean="0">
                          <a:latin typeface="Calibri" panose="020F0502020204030204" pitchFamily="34" charset="0"/>
                        </a:rPr>
                        <a:t>7/1/19</a:t>
                      </a:r>
                    </a:p>
                  </a:txBody>
                  <a:tcPr/>
                </a:tc>
              </a:tr>
            </a:tbl>
          </a:graphicData>
        </a:graphic>
      </p:graphicFrame>
    </p:spTree>
    <p:extLst>
      <p:ext uri="{BB962C8B-B14F-4D97-AF65-F5344CB8AC3E}">
        <p14:creationId xmlns:p14="http://schemas.microsoft.com/office/powerpoint/2010/main" val="3889471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Expansion of PAL Assessment</a:t>
            </a:r>
            <a:endParaRPr lang="en-US" dirty="0"/>
          </a:p>
        </p:txBody>
      </p:sp>
      <p:sp>
        <p:nvSpPr>
          <p:cNvPr id="3" name="Content Placeholder 2"/>
          <p:cNvSpPr>
            <a:spLocks noGrp="1"/>
          </p:cNvSpPr>
          <p:nvPr>
            <p:ph idx="1"/>
          </p:nvPr>
        </p:nvSpPr>
        <p:spPr/>
        <p:txBody>
          <a:bodyPr/>
          <a:lstStyle/>
          <a:p>
            <a:pPr lvl="1">
              <a:buFont typeface="Arial" panose="020B0604020202020204" pitchFamily="34" charset="0"/>
              <a:buChar char="•"/>
            </a:pPr>
            <a:r>
              <a:rPr lang="en-US" sz="2600" dirty="0" smtClean="0"/>
              <a:t>SB 1758 requires CPS to conduct independent living skills assessments annually for youth in permanent conservatorship aged 14 and 15 and for all youth in temporary or permanent conservatorship aged 16 and older.</a:t>
            </a:r>
          </a:p>
          <a:p>
            <a:pPr lvl="1">
              <a:buFont typeface="Arial" panose="020B0604020202020204" pitchFamily="34" charset="0"/>
              <a:buChar char="•"/>
            </a:pPr>
            <a:r>
              <a:rPr lang="en-US" sz="2600" dirty="0" smtClean="0"/>
              <a:t>FY 18 – DFPS is referring youth at age 15 for assessments.</a:t>
            </a:r>
          </a:p>
          <a:p>
            <a:pPr lvl="1">
              <a:buFont typeface="Arial" panose="020B0604020202020204" pitchFamily="34" charset="0"/>
              <a:buChar char="•"/>
            </a:pPr>
            <a:r>
              <a:rPr lang="en-US" sz="2600" dirty="0" smtClean="0"/>
              <a:t>FY 19 – DFPS will refer youth at age 14 for assessments.</a:t>
            </a:r>
            <a:endParaRPr lang="en-US" sz="2600" dirty="0"/>
          </a:p>
        </p:txBody>
      </p:sp>
      <p:sp>
        <p:nvSpPr>
          <p:cNvPr id="4" name="Slide Number Placeholder 3"/>
          <p:cNvSpPr>
            <a:spLocks noGrp="1"/>
          </p:cNvSpPr>
          <p:nvPr>
            <p:ph type="sldNum" sz="quarter" idx="12"/>
          </p:nvPr>
        </p:nvSpPr>
        <p:spPr/>
        <p:txBody>
          <a:bodyPr/>
          <a:lstStyle/>
          <a:p>
            <a:fld id="{BB020C72-5B05-4446-B2D9-0A8BE9D707D8}" type="slidenum">
              <a:rPr lang="en-US" smtClean="0"/>
              <a:pPr/>
              <a:t>6</a:t>
            </a:fld>
            <a:endParaRPr lang="en-US" dirty="0"/>
          </a:p>
        </p:txBody>
      </p:sp>
    </p:spTree>
    <p:extLst>
      <p:ext uri="{BB962C8B-B14F-4D97-AF65-F5344CB8AC3E}">
        <p14:creationId xmlns:p14="http://schemas.microsoft.com/office/powerpoint/2010/main" val="1456213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CPS Turnover</a:t>
            </a:r>
            <a:endParaRPr lang="en-US" dirty="0"/>
          </a:p>
        </p:txBody>
      </p:sp>
      <p:sp>
        <p:nvSpPr>
          <p:cNvPr id="4" name="Slide Number Placeholder 3"/>
          <p:cNvSpPr>
            <a:spLocks noGrp="1"/>
          </p:cNvSpPr>
          <p:nvPr>
            <p:ph type="sldNum" sz="quarter" idx="12"/>
          </p:nvPr>
        </p:nvSpPr>
        <p:spPr/>
        <p:txBody>
          <a:bodyPr/>
          <a:lstStyle/>
          <a:p>
            <a:fld id="{BB020C72-5B05-4446-B2D9-0A8BE9D707D8}" type="slidenum">
              <a:rPr lang="en-US" smtClean="0"/>
              <a:pPr/>
              <a:t>7</a:t>
            </a:fld>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70169943"/>
              </p:ext>
            </p:extLst>
          </p:nvPr>
        </p:nvGraphicFramePr>
        <p:xfrm>
          <a:off x="457200" y="2057400"/>
          <a:ext cx="8229600" cy="2590800"/>
        </p:xfrm>
        <a:graphic>
          <a:graphicData uri="http://schemas.openxmlformats.org/drawingml/2006/table">
            <a:tbl>
              <a:tblPr firstRow="1" bandRow="1">
                <a:tableStyleId>{5C22544A-7EE6-4342-B048-85BDC9FD1C3A}</a:tableStyleId>
              </a:tblPr>
              <a:tblGrid>
                <a:gridCol w="2743200"/>
                <a:gridCol w="2743200"/>
                <a:gridCol w="2743200"/>
              </a:tblGrid>
              <a:tr h="990600">
                <a:tc>
                  <a:txBody>
                    <a:bodyPr/>
                    <a:lstStyle/>
                    <a:p>
                      <a:pPr algn="ctr"/>
                      <a:r>
                        <a:rPr lang="en-US" sz="2400" dirty="0" smtClean="0">
                          <a:solidFill>
                            <a:schemeClr val="tx1"/>
                          </a:solidFill>
                          <a:latin typeface="Calibri" panose="020F0502020204030204" pitchFamily="34" charset="0"/>
                        </a:rPr>
                        <a:t>December </a:t>
                      </a:r>
                    </a:p>
                    <a:p>
                      <a:pPr algn="ctr"/>
                      <a:r>
                        <a:rPr lang="en-US" sz="2400" dirty="0" smtClean="0">
                          <a:solidFill>
                            <a:schemeClr val="tx1"/>
                          </a:solidFill>
                          <a:latin typeface="Calibri" panose="020F0502020204030204" pitchFamily="34" charset="0"/>
                        </a:rPr>
                        <a:t>2016</a:t>
                      </a:r>
                      <a:endParaRPr lang="en-US" sz="2400" dirty="0">
                        <a:solidFill>
                          <a:schemeClr val="tx1"/>
                        </a:solidFill>
                        <a:latin typeface="Calibri" panose="020F0502020204030204" pitchFamily="34" charset="0"/>
                      </a:endParaRPr>
                    </a:p>
                  </a:txBody>
                  <a:tcPr>
                    <a:solidFill>
                      <a:srgbClr val="00B0F0"/>
                    </a:solidFill>
                  </a:tcPr>
                </a:tc>
                <a:tc>
                  <a:txBody>
                    <a:bodyPr/>
                    <a:lstStyle/>
                    <a:p>
                      <a:pPr algn="ctr"/>
                      <a:r>
                        <a:rPr lang="en-US" sz="2400" dirty="0" smtClean="0">
                          <a:solidFill>
                            <a:schemeClr val="tx1"/>
                          </a:solidFill>
                          <a:latin typeface="Calibri" panose="020F0502020204030204" pitchFamily="34" charset="0"/>
                        </a:rPr>
                        <a:t>December </a:t>
                      </a:r>
                    </a:p>
                    <a:p>
                      <a:pPr algn="ctr"/>
                      <a:r>
                        <a:rPr lang="en-US" sz="2400" dirty="0" smtClean="0">
                          <a:solidFill>
                            <a:schemeClr val="tx1"/>
                          </a:solidFill>
                          <a:latin typeface="Calibri" panose="020F0502020204030204" pitchFamily="34" charset="0"/>
                        </a:rPr>
                        <a:t>2017</a:t>
                      </a:r>
                      <a:endParaRPr lang="en-US" sz="2400" dirty="0">
                        <a:solidFill>
                          <a:schemeClr val="tx1"/>
                        </a:solidFill>
                        <a:latin typeface="Calibri" panose="020F0502020204030204" pitchFamily="34" charset="0"/>
                      </a:endParaRPr>
                    </a:p>
                  </a:txBody>
                  <a:tcPr>
                    <a:solidFill>
                      <a:srgbClr val="00B0F0"/>
                    </a:solidFill>
                  </a:tcPr>
                </a:tc>
                <a:tc>
                  <a:txBody>
                    <a:bodyPr/>
                    <a:lstStyle/>
                    <a:p>
                      <a:pPr algn="ctr"/>
                      <a:r>
                        <a:rPr lang="en-US" sz="2400" dirty="0" smtClean="0">
                          <a:solidFill>
                            <a:schemeClr val="tx1"/>
                          </a:solidFill>
                          <a:latin typeface="Calibri" panose="020F0502020204030204" pitchFamily="34" charset="0"/>
                        </a:rPr>
                        <a:t>%Change</a:t>
                      </a:r>
                      <a:r>
                        <a:rPr lang="en-US" sz="2400" baseline="0" dirty="0" smtClean="0">
                          <a:solidFill>
                            <a:schemeClr val="tx1"/>
                          </a:solidFill>
                          <a:latin typeface="Calibri" panose="020F0502020204030204" pitchFamily="34" charset="0"/>
                        </a:rPr>
                        <a:t> </a:t>
                      </a:r>
                    </a:p>
                    <a:p>
                      <a:pPr algn="ctr"/>
                      <a:r>
                        <a:rPr lang="en-US" sz="2400" baseline="0" dirty="0" smtClean="0">
                          <a:solidFill>
                            <a:schemeClr val="tx1"/>
                          </a:solidFill>
                          <a:latin typeface="Calibri" panose="020F0502020204030204" pitchFamily="34" charset="0"/>
                        </a:rPr>
                        <a:t>since 2016</a:t>
                      </a:r>
                      <a:endParaRPr lang="en-US" sz="2400" dirty="0">
                        <a:solidFill>
                          <a:schemeClr val="tx1"/>
                        </a:solidFill>
                        <a:latin typeface="Calibri" panose="020F0502020204030204" pitchFamily="34" charset="0"/>
                      </a:endParaRPr>
                    </a:p>
                  </a:txBody>
                  <a:tcPr>
                    <a:solidFill>
                      <a:srgbClr val="00B0F0"/>
                    </a:solidFill>
                  </a:tcPr>
                </a:tc>
              </a:tr>
              <a:tr h="1600200">
                <a:tc>
                  <a:txBody>
                    <a:bodyPr/>
                    <a:lstStyle/>
                    <a:p>
                      <a:pPr algn="ctr"/>
                      <a:endParaRPr lang="en-US" dirty="0" smtClean="0"/>
                    </a:p>
                    <a:p>
                      <a:pPr algn="ctr"/>
                      <a:endParaRPr lang="en-US" dirty="0" smtClean="0"/>
                    </a:p>
                    <a:p>
                      <a:pPr algn="ctr"/>
                      <a:r>
                        <a:rPr lang="en-US" sz="3600" dirty="0" smtClean="0">
                          <a:latin typeface="Calibri" panose="020F0502020204030204" pitchFamily="34" charset="0"/>
                        </a:rPr>
                        <a:t>25.7%</a:t>
                      </a:r>
                      <a:endParaRPr lang="en-US" sz="3600" dirty="0">
                        <a:latin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smtClean="0">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smtClean="0">
                        <a:latin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dirty="0" smtClean="0">
                          <a:solidFill>
                            <a:schemeClr val="tx1"/>
                          </a:solidFill>
                          <a:latin typeface="Calibri" panose="020F0502020204030204" pitchFamily="34" charset="0"/>
                        </a:rPr>
                        <a:t>19.6%</a:t>
                      </a:r>
                    </a:p>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600" dirty="0" smtClean="0">
                        <a:solidFill>
                          <a:schemeClr val="tx1"/>
                        </a:solidFill>
                        <a:latin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dirty="0" smtClean="0">
                          <a:solidFill>
                            <a:schemeClr val="tx1"/>
                          </a:solidFill>
                          <a:latin typeface="Calibri" panose="020F0502020204030204" pitchFamily="34" charset="0"/>
                        </a:rPr>
                        <a:t>23.7%↓</a:t>
                      </a:r>
                      <a:endParaRPr lang="en-US" dirty="0"/>
                    </a:p>
                  </a:txBody>
                  <a:tcPr/>
                </a:tc>
              </a:tr>
            </a:tbl>
          </a:graphicData>
        </a:graphic>
      </p:graphicFrame>
      <p:sp>
        <p:nvSpPr>
          <p:cNvPr id="8" name="TextBox 7"/>
          <p:cNvSpPr txBox="1"/>
          <p:nvPr/>
        </p:nvSpPr>
        <p:spPr>
          <a:xfrm>
            <a:off x="475785" y="1501223"/>
            <a:ext cx="4267200" cy="461665"/>
          </a:xfrm>
          <a:prstGeom prst="rect">
            <a:avLst/>
          </a:prstGeom>
          <a:noFill/>
        </p:spPr>
        <p:txBody>
          <a:bodyPr wrap="square" rtlCol="0">
            <a:spAutoFit/>
          </a:bodyPr>
          <a:lstStyle/>
          <a:p>
            <a:r>
              <a:rPr lang="en-US" sz="2400" b="1" dirty="0" smtClean="0">
                <a:latin typeface="Calibri" panose="020F0502020204030204" pitchFamily="34" charset="0"/>
              </a:rPr>
              <a:t>Overall Turnover</a:t>
            </a:r>
            <a:endParaRPr lang="en-US" sz="2400" b="1" dirty="0">
              <a:latin typeface="Calibri" panose="020F0502020204030204" pitchFamily="34" charset="0"/>
            </a:endParaRPr>
          </a:p>
        </p:txBody>
      </p:sp>
    </p:spTree>
    <p:extLst>
      <p:ext uri="{BB962C8B-B14F-4D97-AF65-F5344CB8AC3E}">
        <p14:creationId xmlns:p14="http://schemas.microsoft.com/office/powerpoint/2010/main" val="1549133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Average Daily Caseload</a:t>
            </a:r>
            <a:endParaRPr lang="en-US" dirty="0"/>
          </a:p>
        </p:txBody>
      </p:sp>
      <p:sp>
        <p:nvSpPr>
          <p:cNvPr id="4" name="Slide Number Placeholder 3"/>
          <p:cNvSpPr>
            <a:spLocks noGrp="1"/>
          </p:cNvSpPr>
          <p:nvPr>
            <p:ph type="sldNum" sz="quarter" idx="12"/>
          </p:nvPr>
        </p:nvSpPr>
        <p:spPr/>
        <p:txBody>
          <a:bodyPr/>
          <a:lstStyle/>
          <a:p>
            <a:fld id="{BB020C72-5B05-4446-B2D9-0A8BE9D707D8}" type="slidenum">
              <a:rPr lang="en-US" smtClean="0"/>
              <a:pPr/>
              <a:t>8</a:t>
            </a:fld>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97992796"/>
              </p:ext>
            </p:extLst>
          </p:nvPr>
        </p:nvGraphicFramePr>
        <p:xfrm>
          <a:off x="533400" y="1174595"/>
          <a:ext cx="8305800" cy="4966070"/>
        </p:xfrm>
        <a:graphic>
          <a:graphicData uri="http://schemas.openxmlformats.org/drawingml/2006/table">
            <a:tbl>
              <a:tblPr firstRow="1" bandRow="1">
                <a:tableStyleId>{5C22544A-7EE6-4342-B048-85BDC9FD1C3A}</a:tableStyleId>
              </a:tblPr>
              <a:tblGrid>
                <a:gridCol w="2076450"/>
                <a:gridCol w="2076450"/>
                <a:gridCol w="2076450"/>
                <a:gridCol w="2076450"/>
              </a:tblGrid>
              <a:tr h="742783">
                <a:tc>
                  <a:txBody>
                    <a:bodyPr/>
                    <a:lstStyle/>
                    <a:p>
                      <a:pPr algn="ctr"/>
                      <a:endParaRPr lang="en-US" sz="2400" dirty="0">
                        <a:solidFill>
                          <a:schemeClr val="tx1"/>
                        </a:solidFill>
                        <a:latin typeface="Calibri" panose="020F0502020204030204" pitchFamily="34" charset="0"/>
                      </a:endParaRPr>
                    </a:p>
                  </a:txBody>
                  <a:tcPr marL="66608" marR="66608" marT="33311" marB="33311">
                    <a:solidFill>
                      <a:srgbClr val="00B0F0"/>
                    </a:solidFill>
                  </a:tcPr>
                </a:tc>
                <a:tc>
                  <a:txBody>
                    <a:bodyPr/>
                    <a:lstStyle/>
                    <a:p>
                      <a:pPr algn="ctr"/>
                      <a:r>
                        <a:rPr lang="en-US" sz="2400" dirty="0" smtClean="0">
                          <a:solidFill>
                            <a:schemeClr val="tx1"/>
                          </a:solidFill>
                          <a:latin typeface="Calibri" panose="020F0502020204030204" pitchFamily="34" charset="0"/>
                        </a:rPr>
                        <a:t>December </a:t>
                      </a:r>
                    </a:p>
                    <a:p>
                      <a:pPr algn="ctr"/>
                      <a:r>
                        <a:rPr lang="en-US" sz="2400" dirty="0" smtClean="0">
                          <a:solidFill>
                            <a:schemeClr val="tx1"/>
                          </a:solidFill>
                          <a:latin typeface="Calibri" panose="020F0502020204030204" pitchFamily="34" charset="0"/>
                        </a:rPr>
                        <a:t>2016</a:t>
                      </a:r>
                      <a:endParaRPr lang="en-US" sz="2400" dirty="0">
                        <a:solidFill>
                          <a:schemeClr val="tx1"/>
                        </a:solidFill>
                        <a:latin typeface="Calibri" panose="020F0502020204030204" pitchFamily="34" charset="0"/>
                      </a:endParaRPr>
                    </a:p>
                  </a:txBody>
                  <a:tcPr marL="66608" marR="66608" marT="33311" marB="33311">
                    <a:solidFill>
                      <a:srgbClr val="00B0F0"/>
                    </a:solidFill>
                  </a:tcPr>
                </a:tc>
                <a:tc>
                  <a:txBody>
                    <a:bodyPr/>
                    <a:lstStyle/>
                    <a:p>
                      <a:pPr algn="ctr"/>
                      <a:r>
                        <a:rPr lang="en-US" sz="2400" dirty="0" smtClean="0">
                          <a:solidFill>
                            <a:schemeClr val="tx1"/>
                          </a:solidFill>
                          <a:latin typeface="Calibri" panose="020F0502020204030204" pitchFamily="34" charset="0"/>
                        </a:rPr>
                        <a:t>December </a:t>
                      </a:r>
                    </a:p>
                    <a:p>
                      <a:pPr algn="ctr"/>
                      <a:r>
                        <a:rPr lang="en-US" sz="2400" dirty="0" smtClean="0">
                          <a:solidFill>
                            <a:schemeClr val="tx1"/>
                          </a:solidFill>
                          <a:latin typeface="Calibri" panose="020F0502020204030204" pitchFamily="34" charset="0"/>
                        </a:rPr>
                        <a:t>2017</a:t>
                      </a:r>
                      <a:endParaRPr lang="en-US" sz="2400" dirty="0">
                        <a:solidFill>
                          <a:schemeClr val="tx1"/>
                        </a:solidFill>
                        <a:latin typeface="Calibri" panose="020F0502020204030204" pitchFamily="34" charset="0"/>
                      </a:endParaRPr>
                    </a:p>
                  </a:txBody>
                  <a:tcPr marL="66608" marR="66608" marT="33311" marB="33311">
                    <a:solidFill>
                      <a:srgbClr val="00B0F0"/>
                    </a:solidFill>
                  </a:tcPr>
                </a:tc>
                <a:tc>
                  <a:txBody>
                    <a:bodyPr/>
                    <a:lstStyle/>
                    <a:p>
                      <a:pPr algn="ctr"/>
                      <a:r>
                        <a:rPr lang="en-US" sz="2400" dirty="0" smtClean="0">
                          <a:solidFill>
                            <a:schemeClr val="tx1"/>
                          </a:solidFill>
                          <a:latin typeface="Calibri" panose="020F0502020204030204" pitchFamily="34" charset="0"/>
                        </a:rPr>
                        <a:t>%Change</a:t>
                      </a:r>
                      <a:r>
                        <a:rPr lang="en-US" sz="2400" baseline="0" dirty="0" smtClean="0">
                          <a:solidFill>
                            <a:schemeClr val="tx1"/>
                          </a:solidFill>
                          <a:latin typeface="Calibri" panose="020F0502020204030204" pitchFamily="34" charset="0"/>
                        </a:rPr>
                        <a:t> </a:t>
                      </a:r>
                    </a:p>
                    <a:p>
                      <a:pPr algn="ctr"/>
                      <a:r>
                        <a:rPr lang="en-US" sz="2400" baseline="0" dirty="0" smtClean="0">
                          <a:solidFill>
                            <a:schemeClr val="tx1"/>
                          </a:solidFill>
                          <a:latin typeface="Calibri" panose="020F0502020204030204" pitchFamily="34" charset="0"/>
                        </a:rPr>
                        <a:t>since 2016</a:t>
                      </a:r>
                      <a:endParaRPr lang="en-US" sz="2400" dirty="0">
                        <a:solidFill>
                          <a:schemeClr val="tx1"/>
                        </a:solidFill>
                        <a:latin typeface="Calibri" panose="020F0502020204030204" pitchFamily="34" charset="0"/>
                      </a:endParaRPr>
                    </a:p>
                  </a:txBody>
                  <a:tcPr marL="66608" marR="66608" marT="33311" marB="33311">
                    <a:solidFill>
                      <a:srgbClr val="00B0F0"/>
                    </a:solidFill>
                  </a:tcPr>
                </a:tc>
              </a:tr>
              <a:tr h="1083174">
                <a:tc>
                  <a:txBody>
                    <a:bodyPr/>
                    <a:lstStyle/>
                    <a:p>
                      <a:pPr algn="ctr"/>
                      <a:r>
                        <a:rPr lang="en-US" sz="2000" b="1" dirty="0" smtClean="0">
                          <a:latin typeface="Calibri" panose="020F0502020204030204" pitchFamily="34" charset="0"/>
                        </a:rPr>
                        <a:t>INV</a:t>
                      </a:r>
                      <a:endParaRPr lang="en-US" sz="2000" b="1" dirty="0">
                        <a:latin typeface="Calibri" panose="020F0502020204030204" pitchFamily="34" charset="0"/>
                      </a:endParaRPr>
                    </a:p>
                  </a:txBody>
                  <a:tcPr marL="66608" marR="66608" marT="33311" marB="3331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dirty="0" smtClean="0">
                        <a:latin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latin typeface="Calibri" panose="020F0502020204030204" pitchFamily="34" charset="0"/>
                        </a:rPr>
                        <a:t>17.2</a:t>
                      </a:r>
                    </a:p>
                    <a:p>
                      <a:pPr algn="ctr"/>
                      <a:endParaRPr lang="en-US" sz="2400" dirty="0">
                        <a:latin typeface="Calibri" panose="020F0502020204030204" pitchFamily="34" charset="0"/>
                      </a:endParaRPr>
                    </a:p>
                  </a:txBody>
                  <a:tcPr marL="66608" marR="66608" marT="33311" marB="3331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dirty="0" smtClean="0">
                        <a:solidFill>
                          <a:schemeClr val="tx1"/>
                        </a:solidFill>
                        <a:latin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latin typeface="Calibri" panose="020F0502020204030204" pitchFamily="34" charset="0"/>
                        </a:rPr>
                        <a:t>13.2</a:t>
                      </a:r>
                    </a:p>
                    <a:p>
                      <a:pPr algn="ctr"/>
                      <a:endParaRPr lang="en-US" sz="2400" dirty="0">
                        <a:latin typeface="Calibri" panose="020F0502020204030204" pitchFamily="34" charset="0"/>
                      </a:endParaRPr>
                    </a:p>
                  </a:txBody>
                  <a:tcPr marL="66608" marR="66608" marT="33311" marB="3331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latin typeface="Calibri" panose="020F0502020204030204" pitchFamily="34" charset="0"/>
                        </a:rPr>
                        <a:t>23.3% ↓</a:t>
                      </a:r>
                      <a:endParaRPr lang="en-US" sz="2400" dirty="0">
                        <a:latin typeface="Calibri" panose="020F0502020204030204" pitchFamily="34" charset="0"/>
                      </a:endParaRPr>
                    </a:p>
                  </a:txBody>
                  <a:tcPr marL="66608" marR="66608" marT="33311" marB="33311" anchor="ctr"/>
                </a:tc>
              </a:tr>
              <a:tr h="629319">
                <a:tc>
                  <a:txBody>
                    <a:bodyPr/>
                    <a:lstStyle/>
                    <a:p>
                      <a:pPr algn="ctr"/>
                      <a:r>
                        <a:rPr lang="en-US" sz="2000" b="1" dirty="0" smtClean="0">
                          <a:latin typeface="Calibri" panose="020F0502020204030204" pitchFamily="34" charset="0"/>
                        </a:rPr>
                        <a:t>CVS</a:t>
                      </a:r>
                    </a:p>
                    <a:p>
                      <a:pPr algn="ctr"/>
                      <a:r>
                        <a:rPr lang="en-US" sz="2000" b="1" dirty="0" smtClean="0">
                          <a:latin typeface="Calibri" panose="020F0502020204030204" pitchFamily="34" charset="0"/>
                        </a:rPr>
                        <a:t>Stages</a:t>
                      </a:r>
                      <a:endParaRPr lang="en-US" sz="2000" b="1" dirty="0">
                        <a:latin typeface="Calibri" panose="020F0502020204030204" pitchFamily="34" charset="0"/>
                      </a:endParaRPr>
                    </a:p>
                  </a:txBody>
                  <a:tcPr marL="66608" marR="66608" marT="33311" marB="33311" anchor="ctr"/>
                </a:tc>
                <a:tc>
                  <a:txBody>
                    <a:bodyPr/>
                    <a:lstStyle/>
                    <a:p>
                      <a:pPr algn="ctr"/>
                      <a:r>
                        <a:rPr lang="en-US" sz="2400" dirty="0" smtClean="0">
                          <a:latin typeface="Calibri" panose="020F0502020204030204" pitchFamily="34" charset="0"/>
                        </a:rPr>
                        <a:t>29.1</a:t>
                      </a:r>
                      <a:endParaRPr lang="en-US" sz="2400" dirty="0">
                        <a:latin typeface="Calibri" panose="020F0502020204030204" pitchFamily="34" charset="0"/>
                      </a:endParaRPr>
                    </a:p>
                  </a:txBody>
                  <a:tcPr marL="66608" marR="66608" marT="33311" marB="33311" anchor="ctr"/>
                </a:tc>
                <a:tc>
                  <a:txBody>
                    <a:bodyPr/>
                    <a:lstStyle/>
                    <a:p>
                      <a:pPr algn="ctr"/>
                      <a:r>
                        <a:rPr lang="en-US" sz="2400" dirty="0" smtClean="0">
                          <a:latin typeface="Calibri" panose="020F0502020204030204" pitchFamily="34" charset="0"/>
                        </a:rPr>
                        <a:t>26.7</a:t>
                      </a:r>
                      <a:endParaRPr lang="en-US" sz="2400" dirty="0">
                        <a:latin typeface="Calibri" panose="020F0502020204030204" pitchFamily="34" charset="0"/>
                      </a:endParaRPr>
                    </a:p>
                  </a:txBody>
                  <a:tcPr marL="66608" marR="66608" marT="33311" marB="33311" anchor="ctr"/>
                </a:tc>
                <a:tc>
                  <a:txBody>
                    <a:bodyPr/>
                    <a:lstStyle/>
                    <a:p>
                      <a:pPr algn="ctr"/>
                      <a:r>
                        <a:rPr lang="en-US" sz="2400" dirty="0" smtClean="0">
                          <a:latin typeface="Calibri" panose="020F0502020204030204" pitchFamily="34" charset="0"/>
                        </a:rPr>
                        <a:t>8.2% ↓</a:t>
                      </a:r>
                    </a:p>
                  </a:txBody>
                  <a:tcPr marL="66608" marR="66608" marT="33311" marB="33311" anchor="ctr"/>
                </a:tc>
              </a:tr>
              <a:tr h="629319">
                <a:tc>
                  <a:txBody>
                    <a:bodyPr/>
                    <a:lstStyle/>
                    <a:p>
                      <a:pPr algn="ctr"/>
                      <a:r>
                        <a:rPr lang="en-US" sz="2000" b="1" dirty="0" smtClean="0">
                          <a:latin typeface="Calibri" panose="020F0502020204030204" pitchFamily="34" charset="0"/>
                        </a:rPr>
                        <a:t>CVS </a:t>
                      </a:r>
                    </a:p>
                    <a:p>
                      <a:pPr algn="ctr"/>
                      <a:r>
                        <a:rPr lang="en-US" sz="2000" b="1" dirty="0" smtClean="0">
                          <a:latin typeface="Calibri" panose="020F0502020204030204" pitchFamily="34" charset="0"/>
                        </a:rPr>
                        <a:t>Children</a:t>
                      </a:r>
                      <a:endParaRPr lang="en-US" sz="2000" b="1" dirty="0">
                        <a:latin typeface="Calibri" panose="020F0502020204030204" pitchFamily="34" charset="0"/>
                      </a:endParaRPr>
                    </a:p>
                  </a:txBody>
                  <a:tcPr marL="66608" marR="66608" marT="33311" marB="33311" anchor="ctr"/>
                </a:tc>
                <a:tc>
                  <a:txBody>
                    <a:bodyPr/>
                    <a:lstStyle/>
                    <a:p>
                      <a:pPr algn="ctr"/>
                      <a:r>
                        <a:rPr lang="en-US" sz="2400" dirty="0" smtClean="0">
                          <a:latin typeface="Calibri" panose="020F0502020204030204" pitchFamily="34" charset="0"/>
                        </a:rPr>
                        <a:t>20.1</a:t>
                      </a:r>
                      <a:endParaRPr lang="en-US" sz="2400" dirty="0">
                        <a:latin typeface="Calibri" panose="020F0502020204030204" pitchFamily="34" charset="0"/>
                      </a:endParaRPr>
                    </a:p>
                  </a:txBody>
                  <a:tcPr marL="66608" marR="66608" marT="33311" marB="33311" anchor="ctr"/>
                </a:tc>
                <a:tc>
                  <a:txBody>
                    <a:bodyPr/>
                    <a:lstStyle/>
                    <a:p>
                      <a:pPr algn="ctr"/>
                      <a:r>
                        <a:rPr lang="en-US" sz="2400" dirty="0" smtClean="0">
                          <a:latin typeface="Calibri" panose="020F0502020204030204" pitchFamily="34" charset="0"/>
                        </a:rPr>
                        <a:t>18.5</a:t>
                      </a:r>
                      <a:endParaRPr lang="en-US" sz="2400" dirty="0">
                        <a:latin typeface="Calibri" panose="020F0502020204030204" pitchFamily="34" charset="0"/>
                      </a:endParaRPr>
                    </a:p>
                  </a:txBody>
                  <a:tcPr marL="66608" marR="66608" marT="33311" marB="3331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dirty="0" smtClean="0">
                        <a:latin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latin typeface="Calibri" panose="020F0502020204030204" pitchFamily="34" charset="0"/>
                        </a:rPr>
                        <a:t>8% ↓</a:t>
                      </a:r>
                    </a:p>
                    <a:p>
                      <a:pPr algn="ctr"/>
                      <a:endParaRPr lang="en-US" sz="2400" dirty="0" smtClean="0">
                        <a:latin typeface="Calibri" panose="020F0502020204030204" pitchFamily="34" charset="0"/>
                      </a:endParaRPr>
                    </a:p>
                  </a:txBody>
                  <a:tcPr marL="66608" marR="66608" marT="33311" marB="33311" anchor="ctr"/>
                </a:tc>
              </a:tr>
              <a:tr h="1083174">
                <a:tc>
                  <a:txBody>
                    <a:bodyPr/>
                    <a:lstStyle/>
                    <a:p>
                      <a:pPr algn="ctr"/>
                      <a:r>
                        <a:rPr lang="en-US" sz="2000" b="1" dirty="0" smtClean="0">
                          <a:latin typeface="Calibri" panose="020F0502020204030204" pitchFamily="34" charset="0"/>
                        </a:rPr>
                        <a:t>FBSS</a:t>
                      </a:r>
                      <a:endParaRPr lang="en-US" sz="2000" b="1" dirty="0">
                        <a:latin typeface="Calibri" panose="020F0502020204030204" pitchFamily="34" charset="0"/>
                      </a:endParaRPr>
                    </a:p>
                  </a:txBody>
                  <a:tcPr marL="66608" marR="66608" marT="33311" marB="33311" anchor="ctr"/>
                </a:tc>
                <a:tc>
                  <a:txBody>
                    <a:bodyPr/>
                    <a:lstStyle/>
                    <a:p>
                      <a:pPr algn="ctr"/>
                      <a:r>
                        <a:rPr lang="en-US" sz="2400" dirty="0" smtClean="0">
                          <a:latin typeface="Calibri" panose="020F0502020204030204" pitchFamily="34" charset="0"/>
                        </a:rPr>
                        <a:t>15.8</a:t>
                      </a:r>
                      <a:endParaRPr lang="en-US" sz="2400" dirty="0">
                        <a:latin typeface="Calibri" panose="020F0502020204030204" pitchFamily="34" charset="0"/>
                      </a:endParaRPr>
                    </a:p>
                  </a:txBody>
                  <a:tcPr marL="66608" marR="66608" marT="33311" marB="33311" anchor="ctr"/>
                </a:tc>
                <a:tc>
                  <a:txBody>
                    <a:bodyPr/>
                    <a:lstStyle/>
                    <a:p>
                      <a:pPr algn="ctr"/>
                      <a:r>
                        <a:rPr lang="en-US" sz="2400" dirty="0" smtClean="0">
                          <a:latin typeface="Calibri" panose="020F0502020204030204" pitchFamily="34" charset="0"/>
                        </a:rPr>
                        <a:t>11.4</a:t>
                      </a:r>
                      <a:endParaRPr lang="en-US" sz="2400" dirty="0">
                        <a:latin typeface="Calibri" panose="020F0502020204030204" pitchFamily="34" charset="0"/>
                      </a:endParaRPr>
                    </a:p>
                  </a:txBody>
                  <a:tcPr marL="66608" marR="66608" marT="33311" marB="3331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dirty="0" smtClean="0">
                        <a:latin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latin typeface="Calibri" panose="020F0502020204030204" pitchFamily="34" charset="0"/>
                        </a:rPr>
                        <a:t>27.8% ↓</a:t>
                      </a:r>
                    </a:p>
                    <a:p>
                      <a:pPr algn="ctr"/>
                      <a:endParaRPr lang="en-US" sz="2400" dirty="0">
                        <a:latin typeface="Calibri" panose="020F0502020204030204" pitchFamily="34" charset="0"/>
                      </a:endParaRPr>
                    </a:p>
                  </a:txBody>
                  <a:tcPr marL="66608" marR="66608" marT="33311" marB="33311" anchor="ctr"/>
                </a:tc>
              </a:tr>
            </a:tbl>
          </a:graphicData>
        </a:graphic>
      </p:graphicFrame>
    </p:spTree>
    <p:extLst>
      <p:ext uri="{BB962C8B-B14F-4D97-AF65-F5344CB8AC3E}">
        <p14:creationId xmlns:p14="http://schemas.microsoft.com/office/powerpoint/2010/main" val="2086467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Conservatorship and Permanency Outcomes</a:t>
            </a:r>
            <a:endParaRPr lang="en-US" dirty="0"/>
          </a:p>
        </p:txBody>
      </p:sp>
      <p:sp>
        <p:nvSpPr>
          <p:cNvPr id="4" name="Slide Number Placeholder 3"/>
          <p:cNvSpPr>
            <a:spLocks noGrp="1"/>
          </p:cNvSpPr>
          <p:nvPr>
            <p:ph type="sldNum" sz="quarter" idx="12"/>
          </p:nvPr>
        </p:nvSpPr>
        <p:spPr/>
        <p:txBody>
          <a:bodyPr/>
          <a:lstStyle/>
          <a:p>
            <a:fld id="{BB020C72-5B05-4446-B2D9-0A8BE9D707D8}" type="slidenum">
              <a:rPr lang="en-US" smtClean="0"/>
              <a:pPr/>
              <a:t>9</a:t>
            </a:fld>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65921696"/>
              </p:ext>
            </p:extLst>
          </p:nvPr>
        </p:nvGraphicFramePr>
        <p:xfrm>
          <a:off x="457200" y="1219200"/>
          <a:ext cx="8458198" cy="4779854"/>
        </p:xfrm>
        <a:graphic>
          <a:graphicData uri="http://schemas.openxmlformats.org/drawingml/2006/table">
            <a:tbl>
              <a:tblPr firstRow="1" bandRow="1">
                <a:tableStyleId>{5C22544A-7EE6-4342-B048-85BDC9FD1C3A}</a:tableStyleId>
              </a:tblPr>
              <a:tblGrid>
                <a:gridCol w="2144332"/>
                <a:gridCol w="2144332"/>
                <a:gridCol w="2084767"/>
                <a:gridCol w="2084767"/>
              </a:tblGrid>
              <a:tr h="812705">
                <a:tc>
                  <a:txBody>
                    <a:bodyPr/>
                    <a:lstStyle/>
                    <a:p>
                      <a:pPr algn="ctr"/>
                      <a:endParaRPr lang="en-US" sz="2400" dirty="0">
                        <a:solidFill>
                          <a:schemeClr val="tx1"/>
                        </a:solidFill>
                        <a:latin typeface="Calibri" panose="020F0502020204030204" pitchFamily="34" charset="0"/>
                      </a:endParaRPr>
                    </a:p>
                  </a:txBody>
                  <a:tcPr>
                    <a:solidFill>
                      <a:srgbClr val="00B0F0"/>
                    </a:solidFill>
                  </a:tcPr>
                </a:tc>
                <a:tc>
                  <a:txBody>
                    <a:bodyPr/>
                    <a:lstStyle/>
                    <a:p>
                      <a:pPr algn="ctr"/>
                      <a:r>
                        <a:rPr lang="en-US" sz="2400" dirty="0" smtClean="0">
                          <a:solidFill>
                            <a:schemeClr val="tx1"/>
                          </a:solidFill>
                          <a:latin typeface="Calibri" panose="020F0502020204030204" pitchFamily="34" charset="0"/>
                        </a:rPr>
                        <a:t>December </a:t>
                      </a:r>
                    </a:p>
                    <a:p>
                      <a:pPr algn="ctr"/>
                      <a:r>
                        <a:rPr lang="en-US" sz="2400" dirty="0" smtClean="0">
                          <a:solidFill>
                            <a:schemeClr val="tx1"/>
                          </a:solidFill>
                          <a:latin typeface="Calibri" panose="020F0502020204030204" pitchFamily="34" charset="0"/>
                        </a:rPr>
                        <a:t>2016</a:t>
                      </a:r>
                      <a:endParaRPr lang="en-US" sz="2400" dirty="0">
                        <a:solidFill>
                          <a:schemeClr val="tx1"/>
                        </a:solidFill>
                        <a:latin typeface="Calibri" panose="020F0502020204030204" pitchFamily="34" charset="0"/>
                      </a:endParaRPr>
                    </a:p>
                  </a:txBody>
                  <a:tcPr>
                    <a:solidFill>
                      <a:srgbClr val="00B0F0"/>
                    </a:solidFill>
                  </a:tcPr>
                </a:tc>
                <a:tc>
                  <a:txBody>
                    <a:bodyPr/>
                    <a:lstStyle/>
                    <a:p>
                      <a:pPr algn="ctr"/>
                      <a:r>
                        <a:rPr lang="en-US" sz="2400" dirty="0" smtClean="0">
                          <a:solidFill>
                            <a:schemeClr val="tx1"/>
                          </a:solidFill>
                          <a:latin typeface="Calibri" panose="020F0502020204030204" pitchFamily="34" charset="0"/>
                        </a:rPr>
                        <a:t>December </a:t>
                      </a:r>
                    </a:p>
                    <a:p>
                      <a:pPr algn="ctr"/>
                      <a:r>
                        <a:rPr lang="en-US" sz="2400" dirty="0" smtClean="0">
                          <a:solidFill>
                            <a:schemeClr val="tx1"/>
                          </a:solidFill>
                          <a:latin typeface="Calibri" panose="020F0502020204030204" pitchFamily="34" charset="0"/>
                        </a:rPr>
                        <a:t>2017</a:t>
                      </a:r>
                      <a:endParaRPr lang="en-US" sz="2400" dirty="0">
                        <a:solidFill>
                          <a:schemeClr val="tx1"/>
                        </a:solidFill>
                        <a:latin typeface="Calibri" panose="020F0502020204030204" pitchFamily="34" charset="0"/>
                      </a:endParaRPr>
                    </a:p>
                  </a:txBody>
                  <a:tcPr>
                    <a:solidFill>
                      <a:srgbClr val="00B0F0"/>
                    </a:solidFill>
                  </a:tcPr>
                </a:tc>
                <a:tc>
                  <a:txBody>
                    <a:bodyPr/>
                    <a:lstStyle/>
                    <a:p>
                      <a:pPr algn="ctr"/>
                      <a:r>
                        <a:rPr lang="en-US" sz="2400" dirty="0" smtClean="0">
                          <a:solidFill>
                            <a:schemeClr val="tx1"/>
                          </a:solidFill>
                          <a:latin typeface="Calibri" panose="020F0502020204030204" pitchFamily="34" charset="0"/>
                        </a:rPr>
                        <a:t>%Change</a:t>
                      </a:r>
                      <a:r>
                        <a:rPr lang="en-US" sz="2400" baseline="0" dirty="0" smtClean="0">
                          <a:solidFill>
                            <a:schemeClr val="tx1"/>
                          </a:solidFill>
                          <a:latin typeface="Calibri" panose="020F0502020204030204" pitchFamily="34" charset="0"/>
                        </a:rPr>
                        <a:t> </a:t>
                      </a:r>
                    </a:p>
                    <a:p>
                      <a:pPr algn="ctr"/>
                      <a:r>
                        <a:rPr lang="en-US" sz="2400" baseline="0" dirty="0" smtClean="0">
                          <a:solidFill>
                            <a:schemeClr val="tx1"/>
                          </a:solidFill>
                          <a:latin typeface="Calibri" panose="020F0502020204030204" pitchFamily="34" charset="0"/>
                        </a:rPr>
                        <a:t>since 2016</a:t>
                      </a:r>
                      <a:endParaRPr lang="en-US" sz="2400" dirty="0">
                        <a:solidFill>
                          <a:schemeClr val="tx1"/>
                        </a:solidFill>
                        <a:latin typeface="Calibri" panose="020F0502020204030204" pitchFamily="34" charset="0"/>
                      </a:endParaRPr>
                    </a:p>
                  </a:txBody>
                  <a:tcPr>
                    <a:solidFill>
                      <a:srgbClr val="00B0F0"/>
                    </a:solidFill>
                  </a:tcPr>
                </a:tc>
              </a:tr>
              <a:tr h="752504">
                <a:tc>
                  <a:txBody>
                    <a:bodyPr/>
                    <a:lstStyle/>
                    <a:p>
                      <a:pPr algn="l"/>
                      <a:r>
                        <a:rPr lang="en-US" sz="2200" b="1" dirty="0" smtClean="0">
                          <a:latin typeface="Calibri" panose="020F0502020204030204" pitchFamily="34" charset="0"/>
                        </a:rPr>
                        <a:t>Relative Placements</a:t>
                      </a:r>
                      <a:endParaRPr lang="en-US" sz="2200" b="1" dirty="0">
                        <a:latin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dirty="0" smtClean="0">
                          <a:latin typeface="Calibri" panose="020F0502020204030204" pitchFamily="34" charset="0"/>
                        </a:rPr>
                        <a:t>44.6%</a:t>
                      </a:r>
                    </a:p>
                    <a:p>
                      <a:pPr algn="ctr"/>
                      <a:endParaRPr lang="en-US" sz="2200" dirty="0">
                        <a:latin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dirty="0" smtClean="0">
                          <a:solidFill>
                            <a:schemeClr val="tx1"/>
                          </a:solidFill>
                          <a:latin typeface="Calibri" panose="020F0502020204030204" pitchFamily="34" charset="0"/>
                        </a:rPr>
                        <a:t>46.5%</a:t>
                      </a:r>
                    </a:p>
                    <a:p>
                      <a:pPr algn="ctr"/>
                      <a:endParaRPr lang="en-US" sz="2200" dirty="0">
                        <a:latin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dirty="0" smtClean="0">
                          <a:solidFill>
                            <a:schemeClr val="tx1"/>
                          </a:solidFill>
                          <a:latin typeface="Calibri" panose="020F0502020204030204" pitchFamily="34" charset="0"/>
                        </a:rPr>
                        <a:t>4.3% ↑</a:t>
                      </a:r>
                      <a:endParaRPr lang="en-US" sz="2200" dirty="0">
                        <a:latin typeface="Calibri" panose="020F0502020204030204" pitchFamily="34" charset="0"/>
                      </a:endParaRPr>
                    </a:p>
                  </a:txBody>
                  <a:tcPr/>
                </a:tc>
              </a:tr>
              <a:tr h="1000334">
                <a:tc>
                  <a:txBody>
                    <a:bodyPr/>
                    <a:lstStyle/>
                    <a:p>
                      <a:pPr algn="l"/>
                      <a:r>
                        <a:rPr lang="en-US" sz="2200" b="1" dirty="0" smtClean="0">
                          <a:latin typeface="Calibri" panose="020F0502020204030204" pitchFamily="34" charset="0"/>
                        </a:rPr>
                        <a:t>Sibling</a:t>
                      </a:r>
                      <a:r>
                        <a:rPr lang="en-US" sz="2200" b="1" baseline="0" dirty="0" smtClean="0">
                          <a:latin typeface="Calibri" panose="020F0502020204030204" pitchFamily="34" charset="0"/>
                        </a:rPr>
                        <a:t> </a:t>
                      </a:r>
                      <a:r>
                        <a:rPr lang="en-US" sz="2200" b="1" dirty="0" smtClean="0">
                          <a:latin typeface="Calibri" panose="020F0502020204030204" pitchFamily="34" charset="0"/>
                        </a:rPr>
                        <a:t>Groups Placed Together</a:t>
                      </a:r>
                      <a:endParaRPr lang="en-US" sz="2200" b="1" dirty="0">
                        <a:latin typeface="Calibri" panose="020F0502020204030204" pitchFamily="34" charset="0"/>
                      </a:endParaRPr>
                    </a:p>
                  </a:txBody>
                  <a:tcPr anchor="ctr"/>
                </a:tc>
                <a:tc>
                  <a:txBody>
                    <a:bodyPr/>
                    <a:lstStyle/>
                    <a:p>
                      <a:pPr algn="ctr"/>
                      <a:r>
                        <a:rPr lang="en-US" sz="2200" dirty="0" smtClean="0">
                          <a:latin typeface="Calibri" panose="020F0502020204030204" pitchFamily="34" charset="0"/>
                        </a:rPr>
                        <a:t>64.7%</a:t>
                      </a:r>
                      <a:endParaRPr lang="en-US" sz="2200" dirty="0">
                        <a:latin typeface="Calibri" panose="020F0502020204030204" pitchFamily="34" charset="0"/>
                      </a:endParaRPr>
                    </a:p>
                  </a:txBody>
                  <a:tcPr anchor="ctr"/>
                </a:tc>
                <a:tc>
                  <a:txBody>
                    <a:bodyPr/>
                    <a:lstStyle/>
                    <a:p>
                      <a:pPr algn="ctr"/>
                      <a:r>
                        <a:rPr lang="en-US" sz="2200" dirty="0" smtClean="0">
                          <a:latin typeface="Calibri" panose="020F0502020204030204" pitchFamily="34" charset="0"/>
                        </a:rPr>
                        <a:t>65.3%</a:t>
                      </a:r>
                      <a:endParaRPr lang="en-US" sz="2200" dirty="0">
                        <a:latin typeface="Calibri" panose="020F0502020204030204" pitchFamily="34" charset="0"/>
                      </a:endParaRPr>
                    </a:p>
                  </a:txBody>
                  <a:tcPr anchor="ctr"/>
                </a:tc>
                <a:tc>
                  <a:txBody>
                    <a:bodyPr/>
                    <a:lstStyle/>
                    <a:p>
                      <a:pPr algn="ctr"/>
                      <a:r>
                        <a:rPr lang="en-US" sz="2200" dirty="0" smtClean="0">
                          <a:latin typeface="Calibri" panose="020F0502020204030204" pitchFamily="34" charset="0"/>
                        </a:rPr>
                        <a:t>.9% </a:t>
                      </a:r>
                      <a:r>
                        <a:rPr lang="en-US" sz="2200" dirty="0" smtClean="0">
                          <a:solidFill>
                            <a:schemeClr val="tx1"/>
                          </a:solidFill>
                          <a:latin typeface="Calibri" panose="020F0502020204030204" pitchFamily="34" charset="0"/>
                        </a:rPr>
                        <a:t>↑</a:t>
                      </a:r>
                      <a:endParaRPr lang="en-US" sz="2200" dirty="0" smtClean="0">
                        <a:latin typeface="Calibri" panose="020F0502020204030204" pitchFamily="34" charset="0"/>
                      </a:endParaRPr>
                    </a:p>
                  </a:txBody>
                  <a:tcPr anchor="ctr"/>
                </a:tc>
              </a:tr>
              <a:tr h="10003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b="1" dirty="0" smtClean="0">
                          <a:latin typeface="Calibri" panose="020F0502020204030204" pitchFamily="34" charset="0"/>
                        </a:rPr>
                        <a:t>Children</a:t>
                      </a:r>
                      <a:r>
                        <a:rPr lang="en-US" sz="2200" b="1" baseline="0" dirty="0" smtClean="0">
                          <a:latin typeface="Calibri" panose="020F0502020204030204" pitchFamily="34" charset="0"/>
                        </a:rPr>
                        <a:t> </a:t>
                      </a:r>
                      <a:r>
                        <a:rPr lang="en-US" sz="2200" b="1" dirty="0" smtClean="0">
                          <a:latin typeface="Calibri" panose="020F0502020204030204" pitchFamily="34" charset="0"/>
                        </a:rPr>
                        <a:t>Placed in Region</a:t>
                      </a:r>
                    </a:p>
                    <a:p>
                      <a:pPr algn="l"/>
                      <a:endParaRPr lang="en-US" sz="2200" b="1" dirty="0">
                        <a:latin typeface="Calibri" panose="020F050202020403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dirty="0" smtClean="0">
                          <a:latin typeface="Calibri" panose="020F0502020204030204" pitchFamily="34" charset="0"/>
                        </a:rPr>
                        <a:t>78.5%</a:t>
                      </a:r>
                    </a:p>
                    <a:p>
                      <a:pPr algn="ctr"/>
                      <a:endParaRPr lang="en-US" sz="2200" dirty="0">
                        <a:latin typeface="Calibri" panose="020F050202020403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dirty="0" smtClean="0">
                          <a:latin typeface="Calibri" panose="020F0502020204030204" pitchFamily="34" charset="0"/>
                        </a:rPr>
                        <a:t>77.5%</a:t>
                      </a:r>
                    </a:p>
                    <a:p>
                      <a:pPr algn="ctr"/>
                      <a:endParaRPr lang="en-US" sz="2200" dirty="0">
                        <a:latin typeface="Calibri" panose="020F050202020403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dirty="0" smtClean="0">
                          <a:latin typeface="Calibri" panose="020F0502020204030204" pitchFamily="34" charset="0"/>
                        </a:rPr>
                        <a:t>1.3% ↓</a:t>
                      </a:r>
                    </a:p>
                    <a:p>
                      <a:pPr algn="ctr"/>
                      <a:endParaRPr lang="en-US" sz="2200" dirty="0" smtClean="0">
                        <a:latin typeface="Calibri" panose="020F0502020204030204" pitchFamily="34" charset="0"/>
                      </a:endParaRPr>
                    </a:p>
                  </a:txBody>
                  <a:tcPr anchor="ctr"/>
                </a:tc>
              </a:tr>
              <a:tr h="1083606">
                <a:tc>
                  <a:txBody>
                    <a:bodyPr/>
                    <a:lstStyle/>
                    <a:p>
                      <a:pPr algn="l"/>
                      <a:r>
                        <a:rPr lang="en-US" sz="2200" b="1" dirty="0" smtClean="0">
                          <a:latin typeface="Calibri" panose="020F0502020204030204" pitchFamily="34" charset="0"/>
                        </a:rPr>
                        <a:t>Youth</a:t>
                      </a:r>
                      <a:r>
                        <a:rPr lang="en-US" sz="2200" b="1" baseline="0" dirty="0" smtClean="0">
                          <a:latin typeface="Calibri" panose="020F0502020204030204" pitchFamily="34" charset="0"/>
                        </a:rPr>
                        <a:t> Completed PAL</a:t>
                      </a:r>
                      <a:endParaRPr lang="en-US" sz="2200" b="1" dirty="0">
                        <a:latin typeface="Calibri" panose="020F0502020204030204" pitchFamily="34" charset="0"/>
                      </a:endParaRPr>
                    </a:p>
                  </a:txBody>
                  <a:tcPr anchor="ctr"/>
                </a:tc>
                <a:tc>
                  <a:txBody>
                    <a:bodyPr/>
                    <a:lstStyle/>
                    <a:p>
                      <a:pPr algn="ctr"/>
                      <a:r>
                        <a:rPr lang="en-US" sz="2200" dirty="0" smtClean="0">
                          <a:latin typeface="Calibri" panose="020F0502020204030204" pitchFamily="34" charset="0"/>
                        </a:rPr>
                        <a:t>61.3%</a:t>
                      </a:r>
                      <a:endParaRPr lang="en-US" sz="2200" dirty="0">
                        <a:latin typeface="Calibri" panose="020F0502020204030204" pitchFamily="34" charset="0"/>
                      </a:endParaRPr>
                    </a:p>
                  </a:txBody>
                  <a:tcPr anchor="ctr"/>
                </a:tc>
                <a:tc>
                  <a:txBody>
                    <a:bodyPr/>
                    <a:lstStyle/>
                    <a:p>
                      <a:pPr algn="ctr"/>
                      <a:r>
                        <a:rPr lang="en-US" sz="2200" dirty="0" smtClean="0">
                          <a:latin typeface="Calibri" panose="020F0502020204030204" pitchFamily="34" charset="0"/>
                        </a:rPr>
                        <a:t>81.7%</a:t>
                      </a:r>
                      <a:endParaRPr lang="en-US" sz="2200" dirty="0">
                        <a:latin typeface="Calibri" panose="020F050202020403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200" dirty="0" smtClean="0">
                        <a:solidFill>
                          <a:schemeClr val="tx1"/>
                        </a:solidFill>
                        <a:latin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dirty="0" smtClean="0">
                          <a:solidFill>
                            <a:schemeClr val="tx1"/>
                          </a:solidFill>
                          <a:latin typeface="Calibri" panose="020F0502020204030204" pitchFamily="34" charset="0"/>
                        </a:rPr>
                        <a:t>33.3% ↑</a:t>
                      </a:r>
                      <a:endParaRPr lang="en-US" sz="2200" dirty="0" smtClean="0">
                        <a:latin typeface="Calibri" panose="020F0502020204030204" pitchFamily="34" charset="0"/>
                      </a:endParaRPr>
                    </a:p>
                    <a:p>
                      <a:pPr algn="ctr"/>
                      <a:endParaRPr lang="en-US" sz="2200" dirty="0">
                        <a:latin typeface="Calibri" panose="020F0502020204030204" pitchFamily="34" charset="0"/>
                      </a:endParaRPr>
                    </a:p>
                  </a:txBody>
                  <a:tcPr anchor="ctr"/>
                </a:tc>
              </a:tr>
            </a:tbl>
          </a:graphicData>
        </a:graphic>
      </p:graphicFrame>
    </p:spTree>
    <p:extLst>
      <p:ext uri="{BB962C8B-B14F-4D97-AF65-F5344CB8AC3E}">
        <p14:creationId xmlns:p14="http://schemas.microsoft.com/office/powerpoint/2010/main" val="3080727142"/>
      </p:ext>
    </p:extLst>
  </p:cSld>
  <p:clrMapOvr>
    <a:masterClrMapping/>
  </p:clrMapOvr>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caca7 300 pt logos.pptx" id="{7761C74D-8026-4CA4-A105-548B6493797F}" vid="{1884E407-64A8-4F85-AB43-3165131D666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DFPS_PPT_Template</Template>
  <TotalTime>6152</TotalTime>
  <Words>586</Words>
  <Application>Microsoft Office PowerPoint</Application>
  <PresentationFormat>On-screen Show (4:3)</PresentationFormat>
  <Paragraphs>151</Paragraphs>
  <Slides>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Wingdings</vt:lpstr>
      <vt:lpstr>1_Default Design</vt:lpstr>
      <vt:lpstr>Child Protective Services Update</vt:lpstr>
      <vt:lpstr>State of the State </vt:lpstr>
      <vt:lpstr>Family Based Safety Services Pilot in Region 10</vt:lpstr>
      <vt:lpstr>Treatment Family Foster Care</vt:lpstr>
      <vt:lpstr>Community-Based Care  Implementation Timeline</vt:lpstr>
      <vt:lpstr>Expansion of PAL Assessment</vt:lpstr>
      <vt:lpstr>CPS Turnover</vt:lpstr>
      <vt:lpstr>Average Daily Caseload</vt:lpstr>
      <vt:lpstr>Conservatorship and Permanency Outcomes</vt:lpstr>
    </vt:vector>
  </TitlesOfParts>
  <Company>DFPS</Company>
  <LinksUpToDate>false</LinksUpToDate>
  <SharedDoc>false</SharedDoc>
  <HyperlinkBase>http://www.dfps.state.tx.us/About_DFPS/Reports_and_Presentations/Agencywide/documents/2016/2016-07-12-DFPS_Presentation_HHS.pptx</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Senate Finance Interim Hearing</dc:title>
  <dc:subject>DFPS Overview and Status</dc:subject>
  <dc:creator>Ty.Meighan@dfps.state.tx.us</dc:creator>
  <cp:lastModifiedBy>Blackstone,Kristene (DFPS)</cp:lastModifiedBy>
  <cp:revision>177</cp:revision>
  <cp:lastPrinted>2018-02-20T20:17:15Z</cp:lastPrinted>
  <dcterms:created xsi:type="dcterms:W3CDTF">2017-11-14T13:59:23Z</dcterms:created>
  <dcterms:modified xsi:type="dcterms:W3CDTF">2018-02-21T17:32:40Z</dcterms:modified>
  <cp:category>Agencywide Reports and Presentations</cp:category>
</cp:coreProperties>
</file>