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45"/>
  </p:notesMasterIdLst>
  <p:handoutMasterIdLst>
    <p:handoutMasterId r:id="rId46"/>
  </p:handoutMasterIdLst>
  <p:sldIdLst>
    <p:sldId id="256" r:id="rId3"/>
    <p:sldId id="257" r:id="rId4"/>
    <p:sldId id="282" r:id="rId5"/>
    <p:sldId id="283" r:id="rId6"/>
    <p:sldId id="284" r:id="rId7"/>
    <p:sldId id="277" r:id="rId8"/>
    <p:sldId id="259" r:id="rId9"/>
    <p:sldId id="258" r:id="rId10"/>
    <p:sldId id="260" r:id="rId11"/>
    <p:sldId id="278" r:id="rId12"/>
    <p:sldId id="279" r:id="rId13"/>
    <p:sldId id="262" r:id="rId14"/>
    <p:sldId id="265" r:id="rId15"/>
    <p:sldId id="273" r:id="rId16"/>
    <p:sldId id="266" r:id="rId17"/>
    <p:sldId id="267" r:id="rId18"/>
    <p:sldId id="268" r:id="rId19"/>
    <p:sldId id="269" r:id="rId20"/>
    <p:sldId id="270" r:id="rId21"/>
    <p:sldId id="272" r:id="rId22"/>
    <p:sldId id="271" r:id="rId23"/>
    <p:sldId id="274" r:id="rId24"/>
    <p:sldId id="280"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20E78-3DA8-4600-B509-D5E96B0AE1EE}"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US"/>
        </a:p>
      </dgm:t>
    </dgm:pt>
    <dgm:pt modelId="{EBA0A557-C92B-4851-81D5-FBE12AC8D821}">
      <dgm:prSet phldrT="[Text]" custT="1"/>
      <dgm:spPr/>
      <dgm:t>
        <a:bodyPr/>
        <a:lstStyle/>
        <a:p>
          <a:r>
            <a:rPr lang="en-US" sz="1800" dirty="0" smtClean="0"/>
            <a:t>Safe Families</a:t>
          </a:r>
          <a:endParaRPr lang="en-US" sz="1800" dirty="0"/>
        </a:p>
      </dgm:t>
    </dgm:pt>
    <dgm:pt modelId="{351884B6-1922-4057-80D1-01B7734EB415}" type="parTrans" cxnId="{AF910C79-0C10-4DC0-BC96-FB0C08740E70}">
      <dgm:prSet/>
      <dgm:spPr/>
      <dgm:t>
        <a:bodyPr/>
        <a:lstStyle/>
        <a:p>
          <a:endParaRPr lang="en-US"/>
        </a:p>
      </dgm:t>
    </dgm:pt>
    <dgm:pt modelId="{ED2EDBDC-B887-4163-86B3-29F6715F9AD4}" type="sibTrans" cxnId="{AF910C79-0C10-4DC0-BC96-FB0C08740E70}">
      <dgm:prSet/>
      <dgm:spPr/>
      <dgm:t>
        <a:bodyPr/>
        <a:lstStyle/>
        <a:p>
          <a:endParaRPr lang="en-US"/>
        </a:p>
      </dgm:t>
    </dgm:pt>
    <dgm:pt modelId="{C9133E35-CDBA-456B-97BD-4D27DE8ED12D}">
      <dgm:prSet phldrT="[Text]" custT="1"/>
      <dgm:spPr/>
      <dgm:t>
        <a:bodyPr/>
        <a:lstStyle/>
        <a:p>
          <a:r>
            <a:rPr lang="en-US" sz="1800" dirty="0" smtClean="0"/>
            <a:t>Supported Youth</a:t>
          </a:r>
          <a:endParaRPr lang="en-US" sz="1800" dirty="0"/>
        </a:p>
      </dgm:t>
    </dgm:pt>
    <dgm:pt modelId="{40B65BF8-4ACC-4502-94FE-F9A915761D06}" type="parTrans" cxnId="{8BFC93A2-58D3-4867-B110-2A02EF6F83DC}">
      <dgm:prSet/>
      <dgm:spPr/>
      <dgm:t>
        <a:bodyPr/>
        <a:lstStyle/>
        <a:p>
          <a:endParaRPr lang="en-US"/>
        </a:p>
      </dgm:t>
    </dgm:pt>
    <dgm:pt modelId="{B031B33E-1066-4C59-8ED4-33AF19753748}" type="sibTrans" cxnId="{8BFC93A2-58D3-4867-B110-2A02EF6F83DC}">
      <dgm:prSet/>
      <dgm:spPr/>
      <dgm:t>
        <a:bodyPr/>
        <a:lstStyle/>
        <a:p>
          <a:endParaRPr lang="en-US"/>
        </a:p>
      </dgm:t>
    </dgm:pt>
    <dgm:pt modelId="{F49ED0B8-AB0C-4AF3-873B-B703C52FB229}">
      <dgm:prSet phldrT="[Text]"/>
      <dgm:spPr/>
      <dgm:t>
        <a:bodyPr/>
        <a:lstStyle/>
        <a:p>
          <a:r>
            <a:rPr lang="en-US" dirty="0" smtClean="0"/>
            <a:t>Protective Homes </a:t>
          </a:r>
          <a:endParaRPr lang="en-US" dirty="0"/>
        </a:p>
      </dgm:t>
    </dgm:pt>
    <dgm:pt modelId="{4DD99483-A086-44D3-8AE4-9025D00133E7}" type="parTrans" cxnId="{A58B4749-F9D0-4A03-9543-C0B438C1D37D}">
      <dgm:prSet/>
      <dgm:spPr/>
      <dgm:t>
        <a:bodyPr/>
        <a:lstStyle/>
        <a:p>
          <a:endParaRPr lang="en-US"/>
        </a:p>
      </dgm:t>
    </dgm:pt>
    <dgm:pt modelId="{8CD41A32-6C37-4472-BE3C-4887505EDECF}" type="sibTrans" cxnId="{A58B4749-F9D0-4A03-9543-C0B438C1D37D}">
      <dgm:prSet/>
      <dgm:spPr/>
      <dgm:t>
        <a:bodyPr/>
        <a:lstStyle/>
        <a:p>
          <a:endParaRPr lang="en-US"/>
        </a:p>
      </dgm:t>
    </dgm:pt>
    <dgm:pt modelId="{70FEB17B-0C06-4D52-92A7-EB831D66E6FC}">
      <dgm:prSet/>
      <dgm:spPr/>
      <dgm:t>
        <a:bodyPr/>
        <a:lstStyle/>
        <a:p>
          <a:r>
            <a:rPr lang="en-US" dirty="0" smtClean="0"/>
            <a:t>94% of Children Served Remain Safe After 3 years of Service</a:t>
          </a:r>
          <a:endParaRPr lang="en-US" dirty="0"/>
        </a:p>
      </dgm:t>
    </dgm:pt>
    <dgm:pt modelId="{3A85A0BC-0944-4D25-AEA9-C5DFCF9858C6}" type="parTrans" cxnId="{A66B4CAE-68F3-4695-A200-C62F7DA220F5}">
      <dgm:prSet/>
      <dgm:spPr/>
      <dgm:t>
        <a:bodyPr/>
        <a:lstStyle/>
        <a:p>
          <a:endParaRPr lang="en-US"/>
        </a:p>
      </dgm:t>
    </dgm:pt>
    <dgm:pt modelId="{A18F275A-049A-4377-AF9E-4E71A390ADCE}" type="sibTrans" cxnId="{A66B4CAE-68F3-4695-A200-C62F7DA220F5}">
      <dgm:prSet/>
      <dgm:spPr/>
      <dgm:t>
        <a:bodyPr/>
        <a:lstStyle/>
        <a:p>
          <a:endParaRPr lang="en-US"/>
        </a:p>
      </dgm:t>
    </dgm:pt>
    <dgm:pt modelId="{0EDB199F-33FD-4F7B-BD69-8F70E7C45204}">
      <dgm:prSet/>
      <dgm:spPr/>
      <dgm:t>
        <a:bodyPr/>
        <a:lstStyle/>
        <a:p>
          <a:r>
            <a:rPr lang="en-US" dirty="0" smtClean="0"/>
            <a:t>99% of Youth Served Not Referred to Juvenile Probation</a:t>
          </a:r>
          <a:endParaRPr lang="en-US" dirty="0"/>
        </a:p>
      </dgm:t>
    </dgm:pt>
    <dgm:pt modelId="{D7432135-2980-4C8D-A0A1-559047932F87}" type="parTrans" cxnId="{BE766FFD-AAA8-49B1-B10C-FADB8EAEF6B4}">
      <dgm:prSet/>
      <dgm:spPr/>
      <dgm:t>
        <a:bodyPr/>
        <a:lstStyle/>
        <a:p>
          <a:endParaRPr lang="en-US"/>
        </a:p>
      </dgm:t>
    </dgm:pt>
    <dgm:pt modelId="{38322A40-9F97-428D-884C-A65830CF8E8F}" type="sibTrans" cxnId="{BE766FFD-AAA8-49B1-B10C-FADB8EAEF6B4}">
      <dgm:prSet/>
      <dgm:spPr/>
      <dgm:t>
        <a:bodyPr/>
        <a:lstStyle/>
        <a:p>
          <a:endParaRPr lang="en-US"/>
        </a:p>
      </dgm:t>
    </dgm:pt>
    <dgm:pt modelId="{385D0F3A-CFAA-4FBA-8E2B-19DB71D1A77B}">
      <dgm:prSet/>
      <dgm:spPr/>
      <dgm:t>
        <a:bodyPr/>
        <a:lstStyle/>
        <a:p>
          <a:r>
            <a:rPr lang="en-US" dirty="0" smtClean="0"/>
            <a:t>Almost 90% Families Showed Increase in at Least 1 Protective Factor </a:t>
          </a:r>
          <a:endParaRPr lang="en-US" dirty="0"/>
        </a:p>
      </dgm:t>
    </dgm:pt>
    <dgm:pt modelId="{0DD74265-7B12-4F6B-A1AA-3EBFDB684118}" type="parTrans" cxnId="{0CDDDF16-4F6E-426F-85F1-001305E7F821}">
      <dgm:prSet/>
      <dgm:spPr/>
      <dgm:t>
        <a:bodyPr/>
        <a:lstStyle/>
        <a:p>
          <a:endParaRPr lang="en-US"/>
        </a:p>
      </dgm:t>
    </dgm:pt>
    <dgm:pt modelId="{91F0D735-8CE8-42AF-BA80-E6C043007235}" type="sibTrans" cxnId="{0CDDDF16-4F6E-426F-85F1-001305E7F821}">
      <dgm:prSet/>
      <dgm:spPr/>
      <dgm:t>
        <a:bodyPr/>
        <a:lstStyle/>
        <a:p>
          <a:endParaRPr lang="en-US"/>
        </a:p>
      </dgm:t>
    </dgm:pt>
    <dgm:pt modelId="{845988EB-8E7F-44C8-86E7-4A120870440C}" type="pres">
      <dgm:prSet presAssocID="{55420E78-3DA8-4600-B509-D5E96B0AE1EE}" presName="diagram" presStyleCnt="0">
        <dgm:presLayoutVars>
          <dgm:dir/>
          <dgm:animLvl val="lvl"/>
          <dgm:resizeHandles val="exact"/>
        </dgm:presLayoutVars>
      </dgm:prSet>
      <dgm:spPr/>
      <dgm:t>
        <a:bodyPr/>
        <a:lstStyle/>
        <a:p>
          <a:endParaRPr lang="en-US"/>
        </a:p>
      </dgm:t>
    </dgm:pt>
    <dgm:pt modelId="{A3FE2E1C-7992-440D-9259-921FA60A48EA}" type="pres">
      <dgm:prSet presAssocID="{EBA0A557-C92B-4851-81D5-FBE12AC8D821}" presName="compNode" presStyleCnt="0"/>
      <dgm:spPr/>
    </dgm:pt>
    <dgm:pt modelId="{4048DA3F-A0E8-4C70-A542-C1566459CEDC}" type="pres">
      <dgm:prSet presAssocID="{EBA0A557-C92B-4851-81D5-FBE12AC8D821}" presName="childRect" presStyleLbl="bgAcc1" presStyleIdx="0" presStyleCnt="3">
        <dgm:presLayoutVars>
          <dgm:bulletEnabled val="1"/>
        </dgm:presLayoutVars>
      </dgm:prSet>
      <dgm:spPr/>
      <dgm:t>
        <a:bodyPr/>
        <a:lstStyle/>
        <a:p>
          <a:endParaRPr lang="en-US"/>
        </a:p>
      </dgm:t>
    </dgm:pt>
    <dgm:pt modelId="{5BF09E84-C2D4-48D5-8228-A7AC1FA76C50}" type="pres">
      <dgm:prSet presAssocID="{EBA0A557-C92B-4851-81D5-FBE12AC8D821}" presName="parentText" presStyleLbl="node1" presStyleIdx="0" presStyleCnt="0">
        <dgm:presLayoutVars>
          <dgm:chMax val="0"/>
          <dgm:bulletEnabled val="1"/>
        </dgm:presLayoutVars>
      </dgm:prSet>
      <dgm:spPr/>
      <dgm:t>
        <a:bodyPr/>
        <a:lstStyle/>
        <a:p>
          <a:endParaRPr lang="en-US"/>
        </a:p>
      </dgm:t>
    </dgm:pt>
    <dgm:pt modelId="{A669A0DB-FDE1-47AF-B880-3FE0898C5EAC}" type="pres">
      <dgm:prSet presAssocID="{EBA0A557-C92B-4851-81D5-FBE12AC8D821}" presName="parentRect" presStyleLbl="alignNode1" presStyleIdx="0" presStyleCnt="3"/>
      <dgm:spPr/>
      <dgm:t>
        <a:bodyPr/>
        <a:lstStyle/>
        <a:p>
          <a:endParaRPr lang="en-US"/>
        </a:p>
      </dgm:t>
    </dgm:pt>
    <dgm:pt modelId="{C92044D6-855F-42BF-9C82-CB2643D23A1B}" type="pres">
      <dgm:prSet presAssocID="{EBA0A557-C92B-4851-81D5-FBE12AC8D821}" presName="adorn" presStyleLbl="fgAccFollowNode1" presStyleIdx="0" presStyleCnt="3"/>
      <dgm:spPr>
        <a:blipFill rotWithShape="1">
          <a:blip xmlns:r="http://schemas.openxmlformats.org/officeDocument/2006/relationships" r:embed="rId1"/>
          <a:stretch>
            <a:fillRect/>
          </a:stretch>
        </a:blipFill>
      </dgm:spPr>
      <dgm:t>
        <a:bodyPr/>
        <a:lstStyle/>
        <a:p>
          <a:endParaRPr lang="en-US"/>
        </a:p>
      </dgm:t>
    </dgm:pt>
    <dgm:pt modelId="{3D53C581-B672-40C8-A65F-B59A559A2BEC}" type="pres">
      <dgm:prSet presAssocID="{ED2EDBDC-B887-4163-86B3-29F6715F9AD4}" presName="sibTrans" presStyleLbl="sibTrans2D1" presStyleIdx="0" presStyleCnt="0"/>
      <dgm:spPr/>
      <dgm:t>
        <a:bodyPr/>
        <a:lstStyle/>
        <a:p>
          <a:endParaRPr lang="en-US"/>
        </a:p>
      </dgm:t>
    </dgm:pt>
    <dgm:pt modelId="{2FC882F5-89AA-468A-9879-8A9F5BE86C99}" type="pres">
      <dgm:prSet presAssocID="{C9133E35-CDBA-456B-97BD-4D27DE8ED12D}" presName="compNode" presStyleCnt="0"/>
      <dgm:spPr/>
    </dgm:pt>
    <dgm:pt modelId="{298DC977-0325-474C-B2B2-671823AD9CF0}" type="pres">
      <dgm:prSet presAssocID="{C9133E35-CDBA-456B-97BD-4D27DE8ED12D}" presName="childRect" presStyleLbl="bgAcc1" presStyleIdx="1" presStyleCnt="3">
        <dgm:presLayoutVars>
          <dgm:bulletEnabled val="1"/>
        </dgm:presLayoutVars>
      </dgm:prSet>
      <dgm:spPr/>
      <dgm:t>
        <a:bodyPr/>
        <a:lstStyle/>
        <a:p>
          <a:endParaRPr lang="en-US"/>
        </a:p>
      </dgm:t>
    </dgm:pt>
    <dgm:pt modelId="{47558F1F-3718-4C3C-B448-D3E85EEB8970}" type="pres">
      <dgm:prSet presAssocID="{C9133E35-CDBA-456B-97BD-4D27DE8ED12D}" presName="parentText" presStyleLbl="node1" presStyleIdx="0" presStyleCnt="0">
        <dgm:presLayoutVars>
          <dgm:chMax val="0"/>
          <dgm:bulletEnabled val="1"/>
        </dgm:presLayoutVars>
      </dgm:prSet>
      <dgm:spPr/>
      <dgm:t>
        <a:bodyPr/>
        <a:lstStyle/>
        <a:p>
          <a:endParaRPr lang="en-US"/>
        </a:p>
      </dgm:t>
    </dgm:pt>
    <dgm:pt modelId="{79F56E5C-CD0D-46BE-B4DC-A67249572AFF}" type="pres">
      <dgm:prSet presAssocID="{C9133E35-CDBA-456B-97BD-4D27DE8ED12D}" presName="parentRect" presStyleLbl="alignNode1" presStyleIdx="1" presStyleCnt="3"/>
      <dgm:spPr/>
      <dgm:t>
        <a:bodyPr/>
        <a:lstStyle/>
        <a:p>
          <a:endParaRPr lang="en-US"/>
        </a:p>
      </dgm:t>
    </dgm:pt>
    <dgm:pt modelId="{6A1DDE5F-40E3-4B5D-B263-5E07E0B98D29}" type="pres">
      <dgm:prSet presAssocID="{C9133E35-CDBA-456B-97BD-4D27DE8ED12D}" presName="adorn" presStyleLbl="fgAccFollowNode1" presStyleIdx="1" presStyleCnt="3"/>
      <dgm:spPr>
        <a:blipFill rotWithShape="1">
          <a:blip xmlns:r="http://schemas.openxmlformats.org/officeDocument/2006/relationships" r:embed="rId1"/>
          <a:stretch>
            <a:fillRect/>
          </a:stretch>
        </a:blipFill>
      </dgm:spPr>
    </dgm:pt>
    <dgm:pt modelId="{0BA2300A-DAA6-4861-96C4-6EB6F2BF0A34}" type="pres">
      <dgm:prSet presAssocID="{B031B33E-1066-4C59-8ED4-33AF19753748}" presName="sibTrans" presStyleLbl="sibTrans2D1" presStyleIdx="0" presStyleCnt="0"/>
      <dgm:spPr/>
      <dgm:t>
        <a:bodyPr/>
        <a:lstStyle/>
        <a:p>
          <a:endParaRPr lang="en-US"/>
        </a:p>
      </dgm:t>
    </dgm:pt>
    <dgm:pt modelId="{1EF4DC9C-4623-4400-8263-D9615456648A}" type="pres">
      <dgm:prSet presAssocID="{F49ED0B8-AB0C-4AF3-873B-B703C52FB229}" presName="compNode" presStyleCnt="0"/>
      <dgm:spPr/>
    </dgm:pt>
    <dgm:pt modelId="{7EBEC7A7-FB9F-4F4A-B289-444C9910FFAE}" type="pres">
      <dgm:prSet presAssocID="{F49ED0B8-AB0C-4AF3-873B-B703C52FB229}" presName="childRect" presStyleLbl="bgAcc1" presStyleIdx="2" presStyleCnt="3">
        <dgm:presLayoutVars>
          <dgm:bulletEnabled val="1"/>
        </dgm:presLayoutVars>
      </dgm:prSet>
      <dgm:spPr/>
      <dgm:t>
        <a:bodyPr/>
        <a:lstStyle/>
        <a:p>
          <a:endParaRPr lang="en-US"/>
        </a:p>
      </dgm:t>
    </dgm:pt>
    <dgm:pt modelId="{8F2217C6-A04A-4C08-A9FD-76578CD00A32}" type="pres">
      <dgm:prSet presAssocID="{F49ED0B8-AB0C-4AF3-873B-B703C52FB229}" presName="parentText" presStyleLbl="node1" presStyleIdx="0" presStyleCnt="0">
        <dgm:presLayoutVars>
          <dgm:chMax val="0"/>
          <dgm:bulletEnabled val="1"/>
        </dgm:presLayoutVars>
      </dgm:prSet>
      <dgm:spPr/>
      <dgm:t>
        <a:bodyPr/>
        <a:lstStyle/>
        <a:p>
          <a:endParaRPr lang="en-US"/>
        </a:p>
      </dgm:t>
    </dgm:pt>
    <dgm:pt modelId="{66F9B82F-D33F-457C-9F68-910827E88872}" type="pres">
      <dgm:prSet presAssocID="{F49ED0B8-AB0C-4AF3-873B-B703C52FB229}" presName="parentRect" presStyleLbl="alignNode1" presStyleIdx="2" presStyleCnt="3"/>
      <dgm:spPr/>
      <dgm:t>
        <a:bodyPr/>
        <a:lstStyle/>
        <a:p>
          <a:endParaRPr lang="en-US"/>
        </a:p>
      </dgm:t>
    </dgm:pt>
    <dgm:pt modelId="{46F01A56-304E-4D40-9E3D-A0E0A934586A}" type="pres">
      <dgm:prSet presAssocID="{F49ED0B8-AB0C-4AF3-873B-B703C52FB229}" presName="adorn" presStyleLbl="fgAccFollowNode1" presStyleIdx="2" presStyleCnt="3"/>
      <dgm:spPr>
        <a:blipFill rotWithShape="1">
          <a:blip xmlns:r="http://schemas.openxmlformats.org/officeDocument/2006/relationships" r:embed="rId1"/>
          <a:stretch>
            <a:fillRect/>
          </a:stretch>
        </a:blipFill>
      </dgm:spPr>
    </dgm:pt>
  </dgm:ptLst>
  <dgm:cxnLst>
    <dgm:cxn modelId="{37A12A09-F307-4EEA-A8BB-6C388BB1875A}" type="presOf" srcId="{385D0F3A-CFAA-4FBA-8E2B-19DB71D1A77B}" destId="{7EBEC7A7-FB9F-4F4A-B289-444C9910FFAE}" srcOrd="0" destOrd="0" presId="urn:microsoft.com/office/officeart/2005/8/layout/bList2"/>
    <dgm:cxn modelId="{AF910C79-0C10-4DC0-BC96-FB0C08740E70}" srcId="{55420E78-3DA8-4600-B509-D5E96B0AE1EE}" destId="{EBA0A557-C92B-4851-81D5-FBE12AC8D821}" srcOrd="0" destOrd="0" parTransId="{351884B6-1922-4057-80D1-01B7734EB415}" sibTransId="{ED2EDBDC-B887-4163-86B3-29F6715F9AD4}"/>
    <dgm:cxn modelId="{589D3972-3EBA-4CC2-A1EC-BA72F730555A}" type="presOf" srcId="{C9133E35-CDBA-456B-97BD-4D27DE8ED12D}" destId="{79F56E5C-CD0D-46BE-B4DC-A67249572AFF}" srcOrd="1" destOrd="0" presId="urn:microsoft.com/office/officeart/2005/8/layout/bList2"/>
    <dgm:cxn modelId="{BE766FFD-AAA8-49B1-B10C-FADB8EAEF6B4}" srcId="{C9133E35-CDBA-456B-97BD-4D27DE8ED12D}" destId="{0EDB199F-33FD-4F7B-BD69-8F70E7C45204}" srcOrd="0" destOrd="0" parTransId="{D7432135-2980-4C8D-A0A1-559047932F87}" sibTransId="{38322A40-9F97-428D-884C-A65830CF8E8F}"/>
    <dgm:cxn modelId="{F6974058-D762-42DA-94C3-E5381753A425}" type="presOf" srcId="{ED2EDBDC-B887-4163-86B3-29F6715F9AD4}" destId="{3D53C581-B672-40C8-A65F-B59A559A2BEC}" srcOrd="0" destOrd="0" presId="urn:microsoft.com/office/officeart/2005/8/layout/bList2"/>
    <dgm:cxn modelId="{F71EF858-7B40-4F75-B2EA-252344252E65}" type="presOf" srcId="{0EDB199F-33FD-4F7B-BD69-8F70E7C45204}" destId="{298DC977-0325-474C-B2B2-671823AD9CF0}" srcOrd="0" destOrd="0" presId="urn:microsoft.com/office/officeart/2005/8/layout/bList2"/>
    <dgm:cxn modelId="{42493CF3-20B0-4B12-82E7-5DC6B8C2A717}" type="presOf" srcId="{F49ED0B8-AB0C-4AF3-873B-B703C52FB229}" destId="{66F9B82F-D33F-457C-9F68-910827E88872}" srcOrd="1" destOrd="0" presId="urn:microsoft.com/office/officeart/2005/8/layout/bList2"/>
    <dgm:cxn modelId="{C388D805-39D0-40D2-87FC-86DDE7C8C953}" type="presOf" srcId="{70FEB17B-0C06-4D52-92A7-EB831D66E6FC}" destId="{4048DA3F-A0E8-4C70-A542-C1566459CEDC}" srcOrd="0" destOrd="0" presId="urn:microsoft.com/office/officeart/2005/8/layout/bList2"/>
    <dgm:cxn modelId="{0CDDDF16-4F6E-426F-85F1-001305E7F821}" srcId="{F49ED0B8-AB0C-4AF3-873B-B703C52FB229}" destId="{385D0F3A-CFAA-4FBA-8E2B-19DB71D1A77B}" srcOrd="0" destOrd="0" parTransId="{0DD74265-7B12-4F6B-A1AA-3EBFDB684118}" sibTransId="{91F0D735-8CE8-42AF-BA80-E6C043007235}"/>
    <dgm:cxn modelId="{C90E8B82-8F4E-4298-81CC-97312DF65F2A}" type="presOf" srcId="{C9133E35-CDBA-456B-97BD-4D27DE8ED12D}" destId="{47558F1F-3718-4C3C-B448-D3E85EEB8970}" srcOrd="0" destOrd="0" presId="urn:microsoft.com/office/officeart/2005/8/layout/bList2"/>
    <dgm:cxn modelId="{8BFC93A2-58D3-4867-B110-2A02EF6F83DC}" srcId="{55420E78-3DA8-4600-B509-D5E96B0AE1EE}" destId="{C9133E35-CDBA-456B-97BD-4D27DE8ED12D}" srcOrd="1" destOrd="0" parTransId="{40B65BF8-4ACC-4502-94FE-F9A915761D06}" sibTransId="{B031B33E-1066-4C59-8ED4-33AF19753748}"/>
    <dgm:cxn modelId="{157648CF-3F30-4C6C-BA3D-0B95FB4379D7}" type="presOf" srcId="{55420E78-3DA8-4600-B509-D5E96B0AE1EE}" destId="{845988EB-8E7F-44C8-86E7-4A120870440C}" srcOrd="0" destOrd="0" presId="urn:microsoft.com/office/officeart/2005/8/layout/bList2"/>
    <dgm:cxn modelId="{A66B4CAE-68F3-4695-A200-C62F7DA220F5}" srcId="{EBA0A557-C92B-4851-81D5-FBE12AC8D821}" destId="{70FEB17B-0C06-4D52-92A7-EB831D66E6FC}" srcOrd="0" destOrd="0" parTransId="{3A85A0BC-0944-4D25-AEA9-C5DFCF9858C6}" sibTransId="{A18F275A-049A-4377-AF9E-4E71A390ADCE}"/>
    <dgm:cxn modelId="{A58B4749-F9D0-4A03-9543-C0B438C1D37D}" srcId="{55420E78-3DA8-4600-B509-D5E96B0AE1EE}" destId="{F49ED0B8-AB0C-4AF3-873B-B703C52FB229}" srcOrd="2" destOrd="0" parTransId="{4DD99483-A086-44D3-8AE4-9025D00133E7}" sibTransId="{8CD41A32-6C37-4472-BE3C-4887505EDECF}"/>
    <dgm:cxn modelId="{49FC9521-D096-4734-B7CF-C3095C56E9DA}" type="presOf" srcId="{F49ED0B8-AB0C-4AF3-873B-B703C52FB229}" destId="{8F2217C6-A04A-4C08-A9FD-76578CD00A32}" srcOrd="0" destOrd="0" presId="urn:microsoft.com/office/officeart/2005/8/layout/bList2"/>
    <dgm:cxn modelId="{B9FE009A-5B33-4EB5-AFC2-2F7C2DCCCCC2}" type="presOf" srcId="{EBA0A557-C92B-4851-81D5-FBE12AC8D821}" destId="{5BF09E84-C2D4-48D5-8228-A7AC1FA76C50}" srcOrd="0" destOrd="0" presId="urn:microsoft.com/office/officeart/2005/8/layout/bList2"/>
    <dgm:cxn modelId="{05222ECF-ADCF-4195-A4AA-9ED8C812ECB2}" type="presOf" srcId="{EBA0A557-C92B-4851-81D5-FBE12AC8D821}" destId="{A669A0DB-FDE1-47AF-B880-3FE0898C5EAC}" srcOrd="1" destOrd="0" presId="urn:microsoft.com/office/officeart/2005/8/layout/bList2"/>
    <dgm:cxn modelId="{8B14EE82-6CAC-4310-8158-DC1DFA878696}" type="presOf" srcId="{B031B33E-1066-4C59-8ED4-33AF19753748}" destId="{0BA2300A-DAA6-4861-96C4-6EB6F2BF0A34}" srcOrd="0" destOrd="0" presId="urn:microsoft.com/office/officeart/2005/8/layout/bList2"/>
    <dgm:cxn modelId="{9773ECB6-C6AA-4D83-B159-9D0231DEF83B}" type="presParOf" srcId="{845988EB-8E7F-44C8-86E7-4A120870440C}" destId="{A3FE2E1C-7992-440D-9259-921FA60A48EA}" srcOrd="0" destOrd="0" presId="urn:microsoft.com/office/officeart/2005/8/layout/bList2"/>
    <dgm:cxn modelId="{B96540F7-F08B-48B5-A085-F4ADC1741E1E}" type="presParOf" srcId="{A3FE2E1C-7992-440D-9259-921FA60A48EA}" destId="{4048DA3F-A0E8-4C70-A542-C1566459CEDC}" srcOrd="0" destOrd="0" presId="urn:microsoft.com/office/officeart/2005/8/layout/bList2"/>
    <dgm:cxn modelId="{E16E6232-8711-499D-A6B9-B760DE631896}" type="presParOf" srcId="{A3FE2E1C-7992-440D-9259-921FA60A48EA}" destId="{5BF09E84-C2D4-48D5-8228-A7AC1FA76C50}" srcOrd="1" destOrd="0" presId="urn:microsoft.com/office/officeart/2005/8/layout/bList2"/>
    <dgm:cxn modelId="{ACAAB5C0-3FAE-4C55-8F09-76A64C2BDC9E}" type="presParOf" srcId="{A3FE2E1C-7992-440D-9259-921FA60A48EA}" destId="{A669A0DB-FDE1-47AF-B880-3FE0898C5EAC}" srcOrd="2" destOrd="0" presId="urn:microsoft.com/office/officeart/2005/8/layout/bList2"/>
    <dgm:cxn modelId="{6FB96B6F-81E3-400F-A762-108EE4864C94}" type="presParOf" srcId="{A3FE2E1C-7992-440D-9259-921FA60A48EA}" destId="{C92044D6-855F-42BF-9C82-CB2643D23A1B}" srcOrd="3" destOrd="0" presId="urn:microsoft.com/office/officeart/2005/8/layout/bList2"/>
    <dgm:cxn modelId="{4668424C-5F9A-4F3E-9ADB-BDE8FE430C5C}" type="presParOf" srcId="{845988EB-8E7F-44C8-86E7-4A120870440C}" destId="{3D53C581-B672-40C8-A65F-B59A559A2BEC}" srcOrd="1" destOrd="0" presId="urn:microsoft.com/office/officeart/2005/8/layout/bList2"/>
    <dgm:cxn modelId="{3E3B0B0A-328B-4027-9073-CCDF77E9B714}" type="presParOf" srcId="{845988EB-8E7F-44C8-86E7-4A120870440C}" destId="{2FC882F5-89AA-468A-9879-8A9F5BE86C99}" srcOrd="2" destOrd="0" presId="urn:microsoft.com/office/officeart/2005/8/layout/bList2"/>
    <dgm:cxn modelId="{50C7B19A-544A-45F7-83A9-7C1627E271A8}" type="presParOf" srcId="{2FC882F5-89AA-468A-9879-8A9F5BE86C99}" destId="{298DC977-0325-474C-B2B2-671823AD9CF0}" srcOrd="0" destOrd="0" presId="urn:microsoft.com/office/officeart/2005/8/layout/bList2"/>
    <dgm:cxn modelId="{53D18C07-3982-4366-A3F4-E80BE64CB03A}" type="presParOf" srcId="{2FC882F5-89AA-468A-9879-8A9F5BE86C99}" destId="{47558F1F-3718-4C3C-B448-D3E85EEB8970}" srcOrd="1" destOrd="0" presId="urn:microsoft.com/office/officeart/2005/8/layout/bList2"/>
    <dgm:cxn modelId="{9FBAC5BD-123B-40A1-8A0A-3F9E601C29B0}" type="presParOf" srcId="{2FC882F5-89AA-468A-9879-8A9F5BE86C99}" destId="{79F56E5C-CD0D-46BE-B4DC-A67249572AFF}" srcOrd="2" destOrd="0" presId="urn:microsoft.com/office/officeart/2005/8/layout/bList2"/>
    <dgm:cxn modelId="{1AFEF0A8-F93F-48B1-9B61-19434FBB7992}" type="presParOf" srcId="{2FC882F5-89AA-468A-9879-8A9F5BE86C99}" destId="{6A1DDE5F-40E3-4B5D-B263-5E07E0B98D29}" srcOrd="3" destOrd="0" presId="urn:microsoft.com/office/officeart/2005/8/layout/bList2"/>
    <dgm:cxn modelId="{987BAF7C-F0D1-4A13-AEFE-7A279DB283F3}" type="presParOf" srcId="{845988EB-8E7F-44C8-86E7-4A120870440C}" destId="{0BA2300A-DAA6-4861-96C4-6EB6F2BF0A34}" srcOrd="3" destOrd="0" presId="urn:microsoft.com/office/officeart/2005/8/layout/bList2"/>
    <dgm:cxn modelId="{6132391B-1A3D-4D86-9B2E-FC742E149675}" type="presParOf" srcId="{845988EB-8E7F-44C8-86E7-4A120870440C}" destId="{1EF4DC9C-4623-4400-8263-D9615456648A}" srcOrd="4" destOrd="0" presId="urn:microsoft.com/office/officeart/2005/8/layout/bList2"/>
    <dgm:cxn modelId="{F1F2C896-8D09-423A-BF7E-6BCFDA49A2D0}" type="presParOf" srcId="{1EF4DC9C-4623-4400-8263-D9615456648A}" destId="{7EBEC7A7-FB9F-4F4A-B289-444C9910FFAE}" srcOrd="0" destOrd="0" presId="urn:microsoft.com/office/officeart/2005/8/layout/bList2"/>
    <dgm:cxn modelId="{C0A9F2C8-B067-4673-8352-60316BB64189}" type="presParOf" srcId="{1EF4DC9C-4623-4400-8263-D9615456648A}" destId="{8F2217C6-A04A-4C08-A9FD-76578CD00A32}" srcOrd="1" destOrd="0" presId="urn:microsoft.com/office/officeart/2005/8/layout/bList2"/>
    <dgm:cxn modelId="{B199B775-A10D-4077-A5A6-45CFB82AB99D}" type="presParOf" srcId="{1EF4DC9C-4623-4400-8263-D9615456648A}" destId="{66F9B82F-D33F-457C-9F68-910827E88872}" srcOrd="2" destOrd="0" presId="urn:microsoft.com/office/officeart/2005/8/layout/bList2"/>
    <dgm:cxn modelId="{8716C070-D581-401E-9BFB-3D586F19B8FC}" type="presParOf" srcId="{1EF4DC9C-4623-4400-8263-D9615456648A}" destId="{46F01A56-304E-4D40-9E3D-A0E0A934586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124F2-9382-4748-AF50-00E71831D88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D55982B-3D27-499A-A04D-8C8C3C4DE29A}">
      <dgm:prSet phldrT="[Text]"/>
      <dgm:spPr/>
      <dgm:t>
        <a:bodyPr/>
        <a:lstStyle/>
        <a:p>
          <a:r>
            <a:rPr lang="en-US" dirty="0" smtClean="0"/>
            <a:t>1.5 Million Unique Visitors to HelpandHope.org</a:t>
          </a:r>
          <a:endParaRPr lang="en-US" dirty="0"/>
        </a:p>
      </dgm:t>
    </dgm:pt>
    <dgm:pt modelId="{771663E8-F579-467E-B736-AE5646C2163F}" type="parTrans" cxnId="{D818997F-4E4F-42EA-880B-280F65B6F7C2}">
      <dgm:prSet/>
      <dgm:spPr/>
      <dgm:t>
        <a:bodyPr/>
        <a:lstStyle/>
        <a:p>
          <a:endParaRPr lang="en-US"/>
        </a:p>
      </dgm:t>
    </dgm:pt>
    <dgm:pt modelId="{A84B9C72-B583-43DB-960E-B4A051EF5C87}" type="sibTrans" cxnId="{D818997F-4E4F-42EA-880B-280F65B6F7C2}">
      <dgm:prSet/>
      <dgm:spPr/>
      <dgm:t>
        <a:bodyPr/>
        <a:lstStyle/>
        <a:p>
          <a:endParaRPr lang="en-US"/>
        </a:p>
      </dgm:t>
    </dgm:pt>
    <dgm:pt modelId="{AD095183-6490-42ED-8053-58573723BE32}" type="pres">
      <dgm:prSet presAssocID="{F64124F2-9382-4748-AF50-00E71831D881}" presName="linear" presStyleCnt="0">
        <dgm:presLayoutVars>
          <dgm:dir/>
          <dgm:resizeHandles val="exact"/>
        </dgm:presLayoutVars>
      </dgm:prSet>
      <dgm:spPr/>
      <dgm:t>
        <a:bodyPr/>
        <a:lstStyle/>
        <a:p>
          <a:endParaRPr lang="en-US"/>
        </a:p>
      </dgm:t>
    </dgm:pt>
    <dgm:pt modelId="{4814789B-F753-457A-AD31-E44016B4E560}" type="pres">
      <dgm:prSet presAssocID="{4D55982B-3D27-499A-A04D-8C8C3C4DE29A}" presName="comp" presStyleCnt="0"/>
      <dgm:spPr/>
    </dgm:pt>
    <dgm:pt modelId="{B7B135DD-AF44-4F0E-929A-BE0A831F92A0}" type="pres">
      <dgm:prSet presAssocID="{4D55982B-3D27-499A-A04D-8C8C3C4DE29A}" presName="box" presStyleLbl="node1" presStyleIdx="0" presStyleCnt="1"/>
      <dgm:spPr/>
      <dgm:t>
        <a:bodyPr/>
        <a:lstStyle/>
        <a:p>
          <a:endParaRPr lang="en-US"/>
        </a:p>
      </dgm:t>
    </dgm:pt>
    <dgm:pt modelId="{C4A4AB9E-7E78-4DB3-B027-037760C9AE52}" type="pres">
      <dgm:prSet presAssocID="{4D55982B-3D27-499A-A04D-8C8C3C4DE29A}" presName="img" presStyleLbl="fgImgPlace1" presStyleIdx="0" presStyleCnt="1"/>
      <dgm:spPr>
        <a:solidFill>
          <a:schemeClr val="accent4">
            <a:lumMod val="75000"/>
          </a:schemeClr>
        </a:solidFill>
      </dgm:spPr>
    </dgm:pt>
    <dgm:pt modelId="{FA5AD580-EB8F-4E45-B2B3-31C9A2B09245}" type="pres">
      <dgm:prSet presAssocID="{4D55982B-3D27-499A-A04D-8C8C3C4DE29A}" presName="text" presStyleLbl="node1" presStyleIdx="0" presStyleCnt="1">
        <dgm:presLayoutVars>
          <dgm:bulletEnabled val="1"/>
        </dgm:presLayoutVars>
      </dgm:prSet>
      <dgm:spPr/>
      <dgm:t>
        <a:bodyPr/>
        <a:lstStyle/>
        <a:p>
          <a:endParaRPr lang="en-US"/>
        </a:p>
      </dgm:t>
    </dgm:pt>
  </dgm:ptLst>
  <dgm:cxnLst>
    <dgm:cxn modelId="{4A7A65ED-C950-4EDA-A566-BD36E14AB852}" type="presOf" srcId="{4D55982B-3D27-499A-A04D-8C8C3C4DE29A}" destId="{FA5AD580-EB8F-4E45-B2B3-31C9A2B09245}" srcOrd="1" destOrd="0" presId="urn:microsoft.com/office/officeart/2005/8/layout/vList4"/>
    <dgm:cxn modelId="{D818997F-4E4F-42EA-880B-280F65B6F7C2}" srcId="{F64124F2-9382-4748-AF50-00E71831D881}" destId="{4D55982B-3D27-499A-A04D-8C8C3C4DE29A}" srcOrd="0" destOrd="0" parTransId="{771663E8-F579-467E-B736-AE5646C2163F}" sibTransId="{A84B9C72-B583-43DB-960E-B4A051EF5C87}"/>
    <dgm:cxn modelId="{FAB3F6B6-EC32-4E15-B091-A830F0D5ED17}" type="presOf" srcId="{4D55982B-3D27-499A-A04D-8C8C3C4DE29A}" destId="{B7B135DD-AF44-4F0E-929A-BE0A831F92A0}" srcOrd="0" destOrd="0" presId="urn:microsoft.com/office/officeart/2005/8/layout/vList4"/>
    <dgm:cxn modelId="{BC6A2E18-AD4C-4F44-8301-63F67E9BBEEE}" type="presOf" srcId="{F64124F2-9382-4748-AF50-00E71831D881}" destId="{AD095183-6490-42ED-8053-58573723BE32}" srcOrd="0" destOrd="0" presId="urn:microsoft.com/office/officeart/2005/8/layout/vList4"/>
    <dgm:cxn modelId="{6414A70F-9A6F-4769-94E7-8D6CBCF23E2E}" type="presParOf" srcId="{AD095183-6490-42ED-8053-58573723BE32}" destId="{4814789B-F753-457A-AD31-E44016B4E560}" srcOrd="0" destOrd="0" presId="urn:microsoft.com/office/officeart/2005/8/layout/vList4"/>
    <dgm:cxn modelId="{E3B7881A-6228-41D8-AD97-D96B925352BF}" type="presParOf" srcId="{4814789B-F753-457A-AD31-E44016B4E560}" destId="{B7B135DD-AF44-4F0E-929A-BE0A831F92A0}" srcOrd="0" destOrd="0" presId="urn:microsoft.com/office/officeart/2005/8/layout/vList4"/>
    <dgm:cxn modelId="{B1EDB996-4C37-4EB9-98B1-31F185A93EBA}" type="presParOf" srcId="{4814789B-F753-457A-AD31-E44016B4E560}" destId="{C4A4AB9E-7E78-4DB3-B027-037760C9AE52}" srcOrd="1" destOrd="0" presId="urn:microsoft.com/office/officeart/2005/8/layout/vList4"/>
    <dgm:cxn modelId="{F1F67907-6DF7-40B6-9732-482FE070D84B}" type="presParOf" srcId="{4814789B-F753-457A-AD31-E44016B4E560}" destId="{FA5AD580-EB8F-4E45-B2B3-31C9A2B09245}"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E95FB-3FBF-4C96-8EE6-25CC24E5F39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A09048C-4947-4FE9-BA85-8F8DEA7A5EAF}">
      <dgm:prSet phldrT="[Text]" custT="1"/>
      <dgm:spPr>
        <a:ln>
          <a:noFill/>
        </a:ln>
      </dgm:spPr>
      <dgm:t>
        <a:bodyPr/>
        <a:lstStyle/>
        <a:p>
          <a:r>
            <a:rPr lang="en-US" sz="2000" b="1" dirty="0" smtClean="0"/>
            <a:t>Depression</a:t>
          </a:r>
          <a:endParaRPr lang="en-US" sz="2000" b="1" dirty="0"/>
        </a:p>
      </dgm:t>
    </dgm:pt>
    <dgm:pt modelId="{86C8875A-762E-4622-BAC5-BAC424AED65B}" type="parTrans" cxnId="{68E08232-6EA2-4A16-9026-368F3BDE3AC1}">
      <dgm:prSet/>
      <dgm:spPr/>
      <dgm:t>
        <a:bodyPr/>
        <a:lstStyle/>
        <a:p>
          <a:endParaRPr lang="en-US" b="1"/>
        </a:p>
      </dgm:t>
    </dgm:pt>
    <dgm:pt modelId="{D92C420A-D6E6-424E-8B70-7067C8D6B321}" type="sibTrans" cxnId="{68E08232-6EA2-4A16-9026-368F3BDE3AC1}">
      <dgm:prSet/>
      <dgm:spPr/>
      <dgm:t>
        <a:bodyPr/>
        <a:lstStyle/>
        <a:p>
          <a:endParaRPr lang="en-US" b="1"/>
        </a:p>
      </dgm:t>
    </dgm:pt>
    <dgm:pt modelId="{A572EE1E-C4AD-46B7-AAFD-88F6707AEE59}">
      <dgm:prSet custT="1"/>
      <dgm:spPr>
        <a:solidFill>
          <a:schemeClr val="accent1"/>
        </a:solidFill>
        <a:ln>
          <a:noFill/>
        </a:ln>
      </dgm:spPr>
      <dgm:t>
        <a:bodyPr/>
        <a:lstStyle/>
        <a:p>
          <a:r>
            <a:rPr lang="en-US" sz="2000" b="1" dirty="0" smtClean="0"/>
            <a:t>Grief</a:t>
          </a:r>
          <a:endParaRPr lang="en-US" sz="2000" b="1" dirty="0"/>
        </a:p>
      </dgm:t>
    </dgm:pt>
    <dgm:pt modelId="{27D88CAF-B406-488A-A821-D90008A9CDC2}" type="parTrans" cxnId="{804AA2C9-C183-4E9E-8115-9713A2B54430}">
      <dgm:prSet/>
      <dgm:spPr/>
      <dgm:t>
        <a:bodyPr/>
        <a:lstStyle/>
        <a:p>
          <a:endParaRPr lang="en-US" b="1"/>
        </a:p>
      </dgm:t>
    </dgm:pt>
    <dgm:pt modelId="{4EB85D7D-D9CB-4921-90D5-D146FCCD55C4}" type="sibTrans" cxnId="{804AA2C9-C183-4E9E-8115-9713A2B54430}">
      <dgm:prSet/>
      <dgm:spPr/>
      <dgm:t>
        <a:bodyPr/>
        <a:lstStyle/>
        <a:p>
          <a:endParaRPr lang="en-US" b="1"/>
        </a:p>
      </dgm:t>
    </dgm:pt>
    <dgm:pt modelId="{F70A6822-1322-4BC5-AC94-7ADC65C0BBB7}">
      <dgm:prSet custT="1"/>
      <dgm:spPr>
        <a:ln>
          <a:noFill/>
        </a:ln>
      </dgm:spPr>
      <dgm:t>
        <a:bodyPr/>
        <a:lstStyle/>
        <a:p>
          <a:r>
            <a:rPr lang="en-US" sz="2000" b="1" dirty="0" smtClean="0"/>
            <a:t>Suicidal ideation/attempt</a:t>
          </a:r>
          <a:endParaRPr lang="en-US" sz="2000" b="1" dirty="0"/>
        </a:p>
      </dgm:t>
    </dgm:pt>
    <dgm:pt modelId="{96390DCF-ED28-4239-BBDB-B953CDDF6DCE}" type="parTrans" cxnId="{8F8BDE1F-9149-42B8-B515-AE0579AC7E4B}">
      <dgm:prSet/>
      <dgm:spPr/>
      <dgm:t>
        <a:bodyPr/>
        <a:lstStyle/>
        <a:p>
          <a:endParaRPr lang="en-US" b="1"/>
        </a:p>
      </dgm:t>
    </dgm:pt>
    <dgm:pt modelId="{4FFAF316-5FA8-41EA-9536-485D7FB7A8C7}" type="sibTrans" cxnId="{8F8BDE1F-9149-42B8-B515-AE0579AC7E4B}">
      <dgm:prSet/>
      <dgm:spPr/>
      <dgm:t>
        <a:bodyPr/>
        <a:lstStyle/>
        <a:p>
          <a:endParaRPr lang="en-US" b="1"/>
        </a:p>
      </dgm:t>
    </dgm:pt>
    <dgm:pt modelId="{75FD7772-05FB-41A2-8FF5-6DC2E27F427E}">
      <dgm:prSet custT="1"/>
      <dgm:spPr>
        <a:solidFill>
          <a:schemeClr val="accent1"/>
        </a:solidFill>
        <a:ln>
          <a:noFill/>
        </a:ln>
      </dgm:spPr>
      <dgm:t>
        <a:bodyPr/>
        <a:lstStyle/>
        <a:p>
          <a:r>
            <a:rPr lang="en-US" sz="2000" b="1" dirty="0" smtClean="0"/>
            <a:t>Bullying</a:t>
          </a:r>
          <a:endParaRPr lang="en-US" sz="2000" b="1" dirty="0"/>
        </a:p>
      </dgm:t>
    </dgm:pt>
    <dgm:pt modelId="{30A57BD9-6A79-4016-8C21-F954F98ADD6D}" type="parTrans" cxnId="{098B9E25-76EF-4462-B4C8-F0A1E7795774}">
      <dgm:prSet/>
      <dgm:spPr/>
      <dgm:t>
        <a:bodyPr/>
        <a:lstStyle/>
        <a:p>
          <a:endParaRPr lang="en-US" b="1"/>
        </a:p>
      </dgm:t>
    </dgm:pt>
    <dgm:pt modelId="{7A0292A4-89B1-422D-971B-522539ABEC59}" type="sibTrans" cxnId="{098B9E25-76EF-4462-B4C8-F0A1E7795774}">
      <dgm:prSet/>
      <dgm:spPr/>
      <dgm:t>
        <a:bodyPr/>
        <a:lstStyle/>
        <a:p>
          <a:endParaRPr lang="en-US" b="1"/>
        </a:p>
      </dgm:t>
    </dgm:pt>
    <dgm:pt modelId="{5E57E498-62EA-436E-BBE8-A2AD5DA4B475}">
      <dgm:prSet custT="1"/>
      <dgm:spPr>
        <a:ln>
          <a:noFill/>
        </a:ln>
      </dgm:spPr>
      <dgm:t>
        <a:bodyPr/>
        <a:lstStyle/>
        <a:p>
          <a:r>
            <a:rPr lang="en-US" sz="2000" b="1" dirty="0" smtClean="0"/>
            <a:t>Anger</a:t>
          </a:r>
          <a:endParaRPr lang="en-US" sz="2000" b="1" dirty="0"/>
        </a:p>
      </dgm:t>
    </dgm:pt>
    <dgm:pt modelId="{3B1E633C-755D-4C4F-AA6B-FA5D9680F74F}" type="parTrans" cxnId="{D1F3CEAF-97F9-4983-B2D2-07FA508E8F69}">
      <dgm:prSet/>
      <dgm:spPr/>
      <dgm:t>
        <a:bodyPr/>
        <a:lstStyle/>
        <a:p>
          <a:endParaRPr lang="en-US" b="1"/>
        </a:p>
      </dgm:t>
    </dgm:pt>
    <dgm:pt modelId="{F88D300C-54CA-4987-8B12-93B62037ADEE}" type="sibTrans" cxnId="{D1F3CEAF-97F9-4983-B2D2-07FA508E8F69}">
      <dgm:prSet/>
      <dgm:spPr/>
      <dgm:t>
        <a:bodyPr/>
        <a:lstStyle/>
        <a:p>
          <a:endParaRPr lang="en-US" b="1"/>
        </a:p>
      </dgm:t>
    </dgm:pt>
    <dgm:pt modelId="{5FD14EC5-1880-40C7-ADC3-4843CDA7B23F}">
      <dgm:prSet custT="1"/>
      <dgm:spPr>
        <a:solidFill>
          <a:schemeClr val="accent1"/>
        </a:solidFill>
        <a:ln>
          <a:noFill/>
        </a:ln>
      </dgm:spPr>
      <dgm:t>
        <a:bodyPr/>
        <a:lstStyle/>
        <a:p>
          <a:r>
            <a:rPr lang="en-US" sz="2000" b="1" dirty="0" smtClean="0"/>
            <a:t>Attention deficit hyperactivity disorder (ADHD) issues</a:t>
          </a:r>
          <a:endParaRPr lang="en-US" sz="2000" b="1" dirty="0"/>
        </a:p>
      </dgm:t>
    </dgm:pt>
    <dgm:pt modelId="{2910C940-06E8-451B-9944-EADD5FC9998F}" type="parTrans" cxnId="{CCDFB914-6742-49F1-BD20-02F85AFE047D}">
      <dgm:prSet/>
      <dgm:spPr/>
      <dgm:t>
        <a:bodyPr/>
        <a:lstStyle/>
        <a:p>
          <a:endParaRPr lang="en-US" b="1"/>
        </a:p>
      </dgm:t>
    </dgm:pt>
    <dgm:pt modelId="{FCE58C13-E397-4FCD-A5B9-C91BC48B5CE0}" type="sibTrans" cxnId="{CCDFB914-6742-49F1-BD20-02F85AFE047D}">
      <dgm:prSet/>
      <dgm:spPr/>
      <dgm:t>
        <a:bodyPr/>
        <a:lstStyle/>
        <a:p>
          <a:endParaRPr lang="en-US" b="1"/>
        </a:p>
      </dgm:t>
    </dgm:pt>
    <dgm:pt modelId="{84792785-05FD-42E2-97E1-8D30966C6A2A}">
      <dgm:prSet custT="1"/>
      <dgm:spPr>
        <a:solidFill>
          <a:schemeClr val="tx2"/>
        </a:solidFill>
        <a:ln>
          <a:noFill/>
        </a:ln>
      </dgm:spPr>
      <dgm:t>
        <a:bodyPr/>
        <a:lstStyle/>
        <a:p>
          <a:r>
            <a:rPr lang="en-US" sz="2000" b="1" dirty="0" smtClean="0"/>
            <a:t>Anxiety</a:t>
          </a:r>
          <a:endParaRPr lang="en-US" sz="2000" b="1" dirty="0"/>
        </a:p>
      </dgm:t>
    </dgm:pt>
    <dgm:pt modelId="{2D5F32F4-62D4-4781-88EF-5A8228AF8897}" type="parTrans" cxnId="{48BA639E-4ED7-41EB-82D1-DE937B9D2D0C}">
      <dgm:prSet/>
      <dgm:spPr/>
      <dgm:t>
        <a:bodyPr/>
        <a:lstStyle/>
        <a:p>
          <a:endParaRPr lang="en-US" b="1"/>
        </a:p>
      </dgm:t>
    </dgm:pt>
    <dgm:pt modelId="{01E5CC2C-2FC9-465A-B7B5-DC6039B354CB}" type="sibTrans" cxnId="{48BA639E-4ED7-41EB-82D1-DE937B9D2D0C}">
      <dgm:prSet/>
      <dgm:spPr/>
      <dgm:t>
        <a:bodyPr/>
        <a:lstStyle/>
        <a:p>
          <a:endParaRPr lang="en-US" b="1"/>
        </a:p>
      </dgm:t>
    </dgm:pt>
    <dgm:pt modelId="{5CA6377C-14F0-4B2F-BBDB-09236E33C6C1}">
      <dgm:prSet custT="1"/>
      <dgm:spPr>
        <a:solidFill>
          <a:schemeClr val="tx2"/>
        </a:solidFill>
        <a:ln>
          <a:noFill/>
        </a:ln>
      </dgm:spPr>
      <dgm:t>
        <a:bodyPr/>
        <a:lstStyle/>
        <a:p>
          <a:r>
            <a:rPr lang="en-US" sz="2000" b="1" dirty="0" smtClean="0"/>
            <a:t>Coping with divorce/</a:t>
          </a:r>
          <a:br>
            <a:rPr lang="en-US" sz="2000" b="1" dirty="0" smtClean="0"/>
          </a:br>
          <a:r>
            <a:rPr lang="en-US" sz="2000" b="1" dirty="0" smtClean="0"/>
            <a:t>abandonment </a:t>
          </a:r>
          <a:endParaRPr lang="en-US" sz="2000" b="1" dirty="0"/>
        </a:p>
      </dgm:t>
    </dgm:pt>
    <dgm:pt modelId="{4EE1FDDB-B0C2-4C0F-81B3-706CF26E1028}" type="parTrans" cxnId="{ED1603C1-E4D6-4935-B3A3-7AC28201EB14}">
      <dgm:prSet/>
      <dgm:spPr/>
      <dgm:t>
        <a:bodyPr/>
        <a:lstStyle/>
        <a:p>
          <a:endParaRPr lang="en-US" b="1"/>
        </a:p>
      </dgm:t>
    </dgm:pt>
    <dgm:pt modelId="{2E18E27A-25B4-440A-8C69-6FC61F212EC6}" type="sibTrans" cxnId="{ED1603C1-E4D6-4935-B3A3-7AC28201EB14}">
      <dgm:prSet/>
      <dgm:spPr/>
      <dgm:t>
        <a:bodyPr/>
        <a:lstStyle/>
        <a:p>
          <a:endParaRPr lang="en-US" b="1"/>
        </a:p>
      </dgm:t>
    </dgm:pt>
    <dgm:pt modelId="{D5BFEE37-DED5-41C6-BB60-C735A3DC991B}">
      <dgm:prSet custT="1"/>
      <dgm:spPr>
        <a:solidFill>
          <a:schemeClr val="accent1"/>
        </a:solidFill>
        <a:ln>
          <a:noFill/>
        </a:ln>
      </dgm:spPr>
      <dgm:t>
        <a:bodyPr/>
        <a:lstStyle/>
        <a:p>
          <a:r>
            <a:rPr lang="en-US" sz="2000" b="1" dirty="0" smtClean="0"/>
            <a:t>Drug and alcohol abuse by adult</a:t>
          </a:r>
          <a:endParaRPr lang="en-US" sz="2000" b="1" dirty="0"/>
        </a:p>
      </dgm:t>
    </dgm:pt>
    <dgm:pt modelId="{8CBA8B34-2BDE-4488-A5F8-86DAF09BFBF3}" type="parTrans" cxnId="{500DD4A8-30A0-4DCA-AC8F-2532148D3C6F}">
      <dgm:prSet/>
      <dgm:spPr/>
      <dgm:t>
        <a:bodyPr/>
        <a:lstStyle/>
        <a:p>
          <a:endParaRPr lang="en-US" b="1"/>
        </a:p>
      </dgm:t>
    </dgm:pt>
    <dgm:pt modelId="{45C1F521-739F-44B9-8EE6-A8A8BB6917B2}" type="sibTrans" cxnId="{500DD4A8-30A0-4DCA-AC8F-2532148D3C6F}">
      <dgm:prSet/>
      <dgm:spPr/>
      <dgm:t>
        <a:bodyPr/>
        <a:lstStyle/>
        <a:p>
          <a:endParaRPr lang="en-US" b="1"/>
        </a:p>
      </dgm:t>
    </dgm:pt>
    <dgm:pt modelId="{5F689522-AA04-4D02-85A9-D32728BE0E41}" type="pres">
      <dgm:prSet presAssocID="{EC1E95FB-3FBF-4C96-8EE6-25CC24E5F397}" presName="diagram" presStyleCnt="0">
        <dgm:presLayoutVars>
          <dgm:dir/>
          <dgm:resizeHandles val="exact"/>
        </dgm:presLayoutVars>
      </dgm:prSet>
      <dgm:spPr/>
      <dgm:t>
        <a:bodyPr/>
        <a:lstStyle/>
        <a:p>
          <a:endParaRPr lang="en-US"/>
        </a:p>
      </dgm:t>
    </dgm:pt>
    <dgm:pt modelId="{133A02F7-22EA-40FF-A879-69AFB3F61314}" type="pres">
      <dgm:prSet presAssocID="{4A09048C-4947-4FE9-BA85-8F8DEA7A5EAF}" presName="node" presStyleLbl="node1" presStyleIdx="0" presStyleCnt="9" custLinFactNeighborX="-1121" custLinFactNeighborY="-224">
        <dgm:presLayoutVars>
          <dgm:bulletEnabled val="1"/>
        </dgm:presLayoutVars>
      </dgm:prSet>
      <dgm:spPr/>
      <dgm:t>
        <a:bodyPr/>
        <a:lstStyle/>
        <a:p>
          <a:endParaRPr lang="en-US"/>
        </a:p>
      </dgm:t>
    </dgm:pt>
    <dgm:pt modelId="{4600C87E-9923-4E1E-B973-1C3635BC8C08}" type="pres">
      <dgm:prSet presAssocID="{D92C420A-D6E6-424E-8B70-7067C8D6B321}" presName="sibTrans" presStyleCnt="0"/>
      <dgm:spPr/>
      <dgm:t>
        <a:bodyPr/>
        <a:lstStyle/>
        <a:p>
          <a:endParaRPr lang="en-US"/>
        </a:p>
      </dgm:t>
    </dgm:pt>
    <dgm:pt modelId="{61C4E51B-89E6-443A-A7DD-5860E2EEFB72}" type="pres">
      <dgm:prSet presAssocID="{A572EE1E-C4AD-46B7-AAFD-88F6707AEE59}" presName="node" presStyleLbl="node1" presStyleIdx="1" presStyleCnt="9">
        <dgm:presLayoutVars>
          <dgm:bulletEnabled val="1"/>
        </dgm:presLayoutVars>
      </dgm:prSet>
      <dgm:spPr/>
      <dgm:t>
        <a:bodyPr/>
        <a:lstStyle/>
        <a:p>
          <a:endParaRPr lang="en-US"/>
        </a:p>
      </dgm:t>
    </dgm:pt>
    <dgm:pt modelId="{AF8FD030-4397-432E-9740-120D63D17EB6}" type="pres">
      <dgm:prSet presAssocID="{4EB85D7D-D9CB-4921-90D5-D146FCCD55C4}" presName="sibTrans" presStyleCnt="0"/>
      <dgm:spPr/>
      <dgm:t>
        <a:bodyPr/>
        <a:lstStyle/>
        <a:p>
          <a:endParaRPr lang="en-US"/>
        </a:p>
      </dgm:t>
    </dgm:pt>
    <dgm:pt modelId="{0A8CAE54-C0C9-4486-B5FA-037B0899EC18}" type="pres">
      <dgm:prSet presAssocID="{F70A6822-1322-4BC5-AC94-7ADC65C0BBB7}" presName="node" presStyleLbl="node1" presStyleIdx="2" presStyleCnt="9">
        <dgm:presLayoutVars>
          <dgm:bulletEnabled val="1"/>
        </dgm:presLayoutVars>
      </dgm:prSet>
      <dgm:spPr/>
      <dgm:t>
        <a:bodyPr/>
        <a:lstStyle/>
        <a:p>
          <a:endParaRPr lang="en-US"/>
        </a:p>
      </dgm:t>
    </dgm:pt>
    <dgm:pt modelId="{F113B340-F0BC-4132-9CC8-785FBCE11344}" type="pres">
      <dgm:prSet presAssocID="{4FFAF316-5FA8-41EA-9536-485D7FB7A8C7}" presName="sibTrans" presStyleCnt="0"/>
      <dgm:spPr/>
      <dgm:t>
        <a:bodyPr/>
        <a:lstStyle/>
        <a:p>
          <a:endParaRPr lang="en-US"/>
        </a:p>
      </dgm:t>
    </dgm:pt>
    <dgm:pt modelId="{A487D9C9-2384-4452-868B-D895099016EE}" type="pres">
      <dgm:prSet presAssocID="{75FD7772-05FB-41A2-8FF5-6DC2E27F427E}" presName="node" presStyleLbl="node1" presStyleIdx="3" presStyleCnt="9">
        <dgm:presLayoutVars>
          <dgm:bulletEnabled val="1"/>
        </dgm:presLayoutVars>
      </dgm:prSet>
      <dgm:spPr/>
      <dgm:t>
        <a:bodyPr/>
        <a:lstStyle/>
        <a:p>
          <a:endParaRPr lang="en-US"/>
        </a:p>
      </dgm:t>
    </dgm:pt>
    <dgm:pt modelId="{DCBAF21E-97A0-47FD-BE40-BB524E523A44}" type="pres">
      <dgm:prSet presAssocID="{7A0292A4-89B1-422D-971B-522539ABEC59}" presName="sibTrans" presStyleCnt="0"/>
      <dgm:spPr/>
      <dgm:t>
        <a:bodyPr/>
        <a:lstStyle/>
        <a:p>
          <a:endParaRPr lang="en-US"/>
        </a:p>
      </dgm:t>
    </dgm:pt>
    <dgm:pt modelId="{7932DE54-7CA0-497C-93DC-B09FF88580A7}" type="pres">
      <dgm:prSet presAssocID="{5E57E498-62EA-436E-BBE8-A2AD5DA4B475}" presName="node" presStyleLbl="node1" presStyleIdx="4" presStyleCnt="9">
        <dgm:presLayoutVars>
          <dgm:bulletEnabled val="1"/>
        </dgm:presLayoutVars>
      </dgm:prSet>
      <dgm:spPr/>
      <dgm:t>
        <a:bodyPr/>
        <a:lstStyle/>
        <a:p>
          <a:endParaRPr lang="en-US"/>
        </a:p>
      </dgm:t>
    </dgm:pt>
    <dgm:pt modelId="{81739AEF-98AC-4800-B10B-E15B92F3DBA4}" type="pres">
      <dgm:prSet presAssocID="{F88D300C-54CA-4987-8B12-93B62037ADEE}" presName="sibTrans" presStyleCnt="0"/>
      <dgm:spPr/>
      <dgm:t>
        <a:bodyPr/>
        <a:lstStyle/>
        <a:p>
          <a:endParaRPr lang="en-US"/>
        </a:p>
      </dgm:t>
    </dgm:pt>
    <dgm:pt modelId="{E02AAB1E-26B2-4B08-ABEA-0CF9C88B248B}" type="pres">
      <dgm:prSet presAssocID="{5FD14EC5-1880-40C7-ADC3-4843CDA7B23F}" presName="node" presStyleLbl="node1" presStyleIdx="5" presStyleCnt="9">
        <dgm:presLayoutVars>
          <dgm:bulletEnabled val="1"/>
        </dgm:presLayoutVars>
      </dgm:prSet>
      <dgm:spPr/>
      <dgm:t>
        <a:bodyPr/>
        <a:lstStyle/>
        <a:p>
          <a:endParaRPr lang="en-US"/>
        </a:p>
      </dgm:t>
    </dgm:pt>
    <dgm:pt modelId="{451DB60D-4FA3-4991-951C-9BCF7FC4D006}" type="pres">
      <dgm:prSet presAssocID="{FCE58C13-E397-4FCD-A5B9-C91BC48B5CE0}" presName="sibTrans" presStyleCnt="0"/>
      <dgm:spPr/>
      <dgm:t>
        <a:bodyPr/>
        <a:lstStyle/>
        <a:p>
          <a:endParaRPr lang="en-US"/>
        </a:p>
      </dgm:t>
    </dgm:pt>
    <dgm:pt modelId="{A284B4D6-B8F9-4C87-A810-8C4755385973}" type="pres">
      <dgm:prSet presAssocID="{84792785-05FD-42E2-97E1-8D30966C6A2A}" presName="node" presStyleLbl="node1" presStyleIdx="6" presStyleCnt="9" custLinFactNeighborX="1058" custLinFactNeighborY="7052">
        <dgm:presLayoutVars>
          <dgm:bulletEnabled val="1"/>
        </dgm:presLayoutVars>
      </dgm:prSet>
      <dgm:spPr/>
      <dgm:t>
        <a:bodyPr/>
        <a:lstStyle/>
        <a:p>
          <a:endParaRPr lang="en-US"/>
        </a:p>
      </dgm:t>
    </dgm:pt>
    <dgm:pt modelId="{F3208D3C-DE58-47AB-BF27-B94CA4D6F065}" type="pres">
      <dgm:prSet presAssocID="{01E5CC2C-2FC9-465A-B7B5-DC6039B354CB}" presName="sibTrans" presStyleCnt="0"/>
      <dgm:spPr/>
      <dgm:t>
        <a:bodyPr/>
        <a:lstStyle/>
        <a:p>
          <a:endParaRPr lang="en-US"/>
        </a:p>
      </dgm:t>
    </dgm:pt>
    <dgm:pt modelId="{AE50C30E-D75E-4B37-8194-4BC72BEAF33A}" type="pres">
      <dgm:prSet presAssocID="{D5BFEE37-DED5-41C6-BB60-C735A3DC991B}" presName="node" presStyleLbl="node1" presStyleIdx="7" presStyleCnt="9">
        <dgm:presLayoutVars>
          <dgm:bulletEnabled val="1"/>
        </dgm:presLayoutVars>
      </dgm:prSet>
      <dgm:spPr/>
      <dgm:t>
        <a:bodyPr/>
        <a:lstStyle/>
        <a:p>
          <a:endParaRPr lang="en-US"/>
        </a:p>
      </dgm:t>
    </dgm:pt>
    <dgm:pt modelId="{102211E8-91ED-44EB-A1E4-2037DCCF0FDD}" type="pres">
      <dgm:prSet presAssocID="{45C1F521-739F-44B9-8EE6-A8A8BB6917B2}" presName="sibTrans" presStyleCnt="0"/>
      <dgm:spPr/>
      <dgm:t>
        <a:bodyPr/>
        <a:lstStyle/>
        <a:p>
          <a:endParaRPr lang="en-US"/>
        </a:p>
      </dgm:t>
    </dgm:pt>
    <dgm:pt modelId="{E074D413-48ED-444E-BED2-123D163E71F6}" type="pres">
      <dgm:prSet presAssocID="{5CA6377C-14F0-4B2F-BBDB-09236E33C6C1}" presName="node" presStyleLbl="node1" presStyleIdx="8" presStyleCnt="9">
        <dgm:presLayoutVars>
          <dgm:bulletEnabled val="1"/>
        </dgm:presLayoutVars>
      </dgm:prSet>
      <dgm:spPr/>
      <dgm:t>
        <a:bodyPr/>
        <a:lstStyle/>
        <a:p>
          <a:endParaRPr lang="en-US"/>
        </a:p>
      </dgm:t>
    </dgm:pt>
  </dgm:ptLst>
  <dgm:cxnLst>
    <dgm:cxn modelId="{06FAD769-2440-4F79-8A28-505C40701013}" type="presOf" srcId="{5E57E498-62EA-436E-BBE8-A2AD5DA4B475}" destId="{7932DE54-7CA0-497C-93DC-B09FF88580A7}" srcOrd="0" destOrd="0" presId="urn:microsoft.com/office/officeart/2005/8/layout/default"/>
    <dgm:cxn modelId="{F7942553-4D5A-4399-A265-10432D0DE7A7}" type="presOf" srcId="{D5BFEE37-DED5-41C6-BB60-C735A3DC991B}" destId="{AE50C30E-D75E-4B37-8194-4BC72BEAF33A}" srcOrd="0" destOrd="0" presId="urn:microsoft.com/office/officeart/2005/8/layout/default"/>
    <dgm:cxn modelId="{48BA639E-4ED7-41EB-82D1-DE937B9D2D0C}" srcId="{EC1E95FB-3FBF-4C96-8EE6-25CC24E5F397}" destId="{84792785-05FD-42E2-97E1-8D30966C6A2A}" srcOrd="6" destOrd="0" parTransId="{2D5F32F4-62D4-4781-88EF-5A8228AF8897}" sibTransId="{01E5CC2C-2FC9-465A-B7B5-DC6039B354CB}"/>
    <dgm:cxn modelId="{676D8E84-F5FA-47D2-B235-613DC06FE102}" type="presOf" srcId="{5FD14EC5-1880-40C7-ADC3-4843CDA7B23F}" destId="{E02AAB1E-26B2-4B08-ABEA-0CF9C88B248B}" srcOrd="0" destOrd="0" presId="urn:microsoft.com/office/officeart/2005/8/layout/default"/>
    <dgm:cxn modelId="{AD0F25AF-647C-4DBD-9E5C-7CE5FE975EFB}" type="presOf" srcId="{A572EE1E-C4AD-46B7-AAFD-88F6707AEE59}" destId="{61C4E51B-89E6-443A-A7DD-5860E2EEFB72}" srcOrd="0" destOrd="0" presId="urn:microsoft.com/office/officeart/2005/8/layout/default"/>
    <dgm:cxn modelId="{8F8BDE1F-9149-42B8-B515-AE0579AC7E4B}" srcId="{EC1E95FB-3FBF-4C96-8EE6-25CC24E5F397}" destId="{F70A6822-1322-4BC5-AC94-7ADC65C0BBB7}" srcOrd="2" destOrd="0" parTransId="{96390DCF-ED28-4239-BBDB-B953CDDF6DCE}" sibTransId="{4FFAF316-5FA8-41EA-9536-485D7FB7A8C7}"/>
    <dgm:cxn modelId="{098B9E25-76EF-4462-B4C8-F0A1E7795774}" srcId="{EC1E95FB-3FBF-4C96-8EE6-25CC24E5F397}" destId="{75FD7772-05FB-41A2-8FF5-6DC2E27F427E}" srcOrd="3" destOrd="0" parTransId="{30A57BD9-6A79-4016-8C21-F954F98ADD6D}" sibTransId="{7A0292A4-89B1-422D-971B-522539ABEC59}"/>
    <dgm:cxn modelId="{4EA8C49B-3BD1-49B8-9006-6980D78145EA}" type="presOf" srcId="{F70A6822-1322-4BC5-AC94-7ADC65C0BBB7}" destId="{0A8CAE54-C0C9-4486-B5FA-037B0899EC18}" srcOrd="0" destOrd="0" presId="urn:microsoft.com/office/officeart/2005/8/layout/default"/>
    <dgm:cxn modelId="{6018C13D-BBBD-4E8C-8930-D242C74B8CC7}" type="presOf" srcId="{EC1E95FB-3FBF-4C96-8EE6-25CC24E5F397}" destId="{5F689522-AA04-4D02-85A9-D32728BE0E41}" srcOrd="0" destOrd="0" presId="urn:microsoft.com/office/officeart/2005/8/layout/default"/>
    <dgm:cxn modelId="{500DD4A8-30A0-4DCA-AC8F-2532148D3C6F}" srcId="{EC1E95FB-3FBF-4C96-8EE6-25CC24E5F397}" destId="{D5BFEE37-DED5-41C6-BB60-C735A3DC991B}" srcOrd="7" destOrd="0" parTransId="{8CBA8B34-2BDE-4488-A5F8-86DAF09BFBF3}" sibTransId="{45C1F521-739F-44B9-8EE6-A8A8BB6917B2}"/>
    <dgm:cxn modelId="{522E6D28-6FB1-4C44-A62C-937DE81A55E2}" type="presOf" srcId="{75FD7772-05FB-41A2-8FF5-6DC2E27F427E}" destId="{A487D9C9-2384-4452-868B-D895099016EE}" srcOrd="0" destOrd="0" presId="urn:microsoft.com/office/officeart/2005/8/layout/default"/>
    <dgm:cxn modelId="{68E08232-6EA2-4A16-9026-368F3BDE3AC1}" srcId="{EC1E95FB-3FBF-4C96-8EE6-25CC24E5F397}" destId="{4A09048C-4947-4FE9-BA85-8F8DEA7A5EAF}" srcOrd="0" destOrd="0" parTransId="{86C8875A-762E-4622-BAC5-BAC424AED65B}" sibTransId="{D92C420A-D6E6-424E-8B70-7067C8D6B321}"/>
    <dgm:cxn modelId="{804AA2C9-C183-4E9E-8115-9713A2B54430}" srcId="{EC1E95FB-3FBF-4C96-8EE6-25CC24E5F397}" destId="{A572EE1E-C4AD-46B7-AAFD-88F6707AEE59}" srcOrd="1" destOrd="0" parTransId="{27D88CAF-B406-488A-A821-D90008A9CDC2}" sibTransId="{4EB85D7D-D9CB-4921-90D5-D146FCCD55C4}"/>
    <dgm:cxn modelId="{CCDFB914-6742-49F1-BD20-02F85AFE047D}" srcId="{EC1E95FB-3FBF-4C96-8EE6-25CC24E5F397}" destId="{5FD14EC5-1880-40C7-ADC3-4843CDA7B23F}" srcOrd="5" destOrd="0" parTransId="{2910C940-06E8-451B-9944-EADD5FC9998F}" sibTransId="{FCE58C13-E397-4FCD-A5B9-C91BC48B5CE0}"/>
    <dgm:cxn modelId="{ED1603C1-E4D6-4935-B3A3-7AC28201EB14}" srcId="{EC1E95FB-3FBF-4C96-8EE6-25CC24E5F397}" destId="{5CA6377C-14F0-4B2F-BBDB-09236E33C6C1}" srcOrd="8" destOrd="0" parTransId="{4EE1FDDB-B0C2-4C0F-81B3-706CF26E1028}" sibTransId="{2E18E27A-25B4-440A-8C69-6FC61F212EC6}"/>
    <dgm:cxn modelId="{2FD7175A-BB52-461D-8164-78DD81305AE1}" type="presOf" srcId="{5CA6377C-14F0-4B2F-BBDB-09236E33C6C1}" destId="{E074D413-48ED-444E-BED2-123D163E71F6}" srcOrd="0" destOrd="0" presId="urn:microsoft.com/office/officeart/2005/8/layout/default"/>
    <dgm:cxn modelId="{E3BA0C36-5BAC-46C9-920E-B9899CD8783B}" type="presOf" srcId="{4A09048C-4947-4FE9-BA85-8F8DEA7A5EAF}" destId="{133A02F7-22EA-40FF-A879-69AFB3F61314}" srcOrd="0" destOrd="0" presId="urn:microsoft.com/office/officeart/2005/8/layout/default"/>
    <dgm:cxn modelId="{D1F3CEAF-97F9-4983-B2D2-07FA508E8F69}" srcId="{EC1E95FB-3FBF-4C96-8EE6-25CC24E5F397}" destId="{5E57E498-62EA-436E-BBE8-A2AD5DA4B475}" srcOrd="4" destOrd="0" parTransId="{3B1E633C-755D-4C4F-AA6B-FA5D9680F74F}" sibTransId="{F88D300C-54CA-4987-8B12-93B62037ADEE}"/>
    <dgm:cxn modelId="{8A223361-9A19-44F2-BAEF-9646C163A40D}" type="presOf" srcId="{84792785-05FD-42E2-97E1-8D30966C6A2A}" destId="{A284B4D6-B8F9-4C87-A810-8C4755385973}" srcOrd="0" destOrd="0" presId="urn:microsoft.com/office/officeart/2005/8/layout/default"/>
    <dgm:cxn modelId="{F8EF437F-183D-43BF-A25C-65C5110C2CFB}" type="presParOf" srcId="{5F689522-AA04-4D02-85A9-D32728BE0E41}" destId="{133A02F7-22EA-40FF-A879-69AFB3F61314}" srcOrd="0" destOrd="0" presId="urn:microsoft.com/office/officeart/2005/8/layout/default"/>
    <dgm:cxn modelId="{D417A99F-8F30-45BA-BE06-590F8CAA7A35}" type="presParOf" srcId="{5F689522-AA04-4D02-85A9-D32728BE0E41}" destId="{4600C87E-9923-4E1E-B973-1C3635BC8C08}" srcOrd="1" destOrd="0" presId="urn:microsoft.com/office/officeart/2005/8/layout/default"/>
    <dgm:cxn modelId="{F8F16859-A76A-47A8-803B-484B7317E729}" type="presParOf" srcId="{5F689522-AA04-4D02-85A9-D32728BE0E41}" destId="{61C4E51B-89E6-443A-A7DD-5860E2EEFB72}" srcOrd="2" destOrd="0" presId="urn:microsoft.com/office/officeart/2005/8/layout/default"/>
    <dgm:cxn modelId="{B65FCD9E-4F12-49C6-B860-FABD684D5EDF}" type="presParOf" srcId="{5F689522-AA04-4D02-85A9-D32728BE0E41}" destId="{AF8FD030-4397-432E-9740-120D63D17EB6}" srcOrd="3" destOrd="0" presId="urn:microsoft.com/office/officeart/2005/8/layout/default"/>
    <dgm:cxn modelId="{A0E70D13-FEC2-4FB3-B59C-232054E977CA}" type="presParOf" srcId="{5F689522-AA04-4D02-85A9-D32728BE0E41}" destId="{0A8CAE54-C0C9-4486-B5FA-037B0899EC18}" srcOrd="4" destOrd="0" presId="urn:microsoft.com/office/officeart/2005/8/layout/default"/>
    <dgm:cxn modelId="{7C68288C-10A3-4CEE-BDB2-F41A11977AF7}" type="presParOf" srcId="{5F689522-AA04-4D02-85A9-D32728BE0E41}" destId="{F113B340-F0BC-4132-9CC8-785FBCE11344}" srcOrd="5" destOrd="0" presId="urn:microsoft.com/office/officeart/2005/8/layout/default"/>
    <dgm:cxn modelId="{9F814161-5A29-4924-8706-F40C721D5E1B}" type="presParOf" srcId="{5F689522-AA04-4D02-85A9-D32728BE0E41}" destId="{A487D9C9-2384-4452-868B-D895099016EE}" srcOrd="6" destOrd="0" presId="urn:microsoft.com/office/officeart/2005/8/layout/default"/>
    <dgm:cxn modelId="{9446E5A6-741A-4E53-9C17-B3739A6DAB1F}" type="presParOf" srcId="{5F689522-AA04-4D02-85A9-D32728BE0E41}" destId="{DCBAF21E-97A0-47FD-BE40-BB524E523A44}" srcOrd="7" destOrd="0" presId="urn:microsoft.com/office/officeart/2005/8/layout/default"/>
    <dgm:cxn modelId="{4C673CF6-27A1-48FE-A5A8-78E34CD1AEE4}" type="presParOf" srcId="{5F689522-AA04-4D02-85A9-D32728BE0E41}" destId="{7932DE54-7CA0-497C-93DC-B09FF88580A7}" srcOrd="8" destOrd="0" presId="urn:microsoft.com/office/officeart/2005/8/layout/default"/>
    <dgm:cxn modelId="{D811EADC-E62E-4C12-8FDA-79322A7AF5BD}" type="presParOf" srcId="{5F689522-AA04-4D02-85A9-D32728BE0E41}" destId="{81739AEF-98AC-4800-B10B-E15B92F3DBA4}" srcOrd="9" destOrd="0" presId="urn:microsoft.com/office/officeart/2005/8/layout/default"/>
    <dgm:cxn modelId="{95794563-4253-4F17-8C56-157D57F9962A}" type="presParOf" srcId="{5F689522-AA04-4D02-85A9-D32728BE0E41}" destId="{E02AAB1E-26B2-4B08-ABEA-0CF9C88B248B}" srcOrd="10" destOrd="0" presId="urn:microsoft.com/office/officeart/2005/8/layout/default"/>
    <dgm:cxn modelId="{CCAD02E2-22FA-4438-9549-EDE10E921206}" type="presParOf" srcId="{5F689522-AA04-4D02-85A9-D32728BE0E41}" destId="{451DB60D-4FA3-4991-951C-9BCF7FC4D006}" srcOrd="11" destOrd="0" presId="urn:microsoft.com/office/officeart/2005/8/layout/default"/>
    <dgm:cxn modelId="{4FBB8C73-180E-492C-9CFE-BEE16078187C}" type="presParOf" srcId="{5F689522-AA04-4D02-85A9-D32728BE0E41}" destId="{A284B4D6-B8F9-4C87-A810-8C4755385973}" srcOrd="12" destOrd="0" presId="urn:microsoft.com/office/officeart/2005/8/layout/default"/>
    <dgm:cxn modelId="{503A81A8-B86D-46DB-8580-9D074A8ECB8A}" type="presParOf" srcId="{5F689522-AA04-4D02-85A9-D32728BE0E41}" destId="{F3208D3C-DE58-47AB-BF27-B94CA4D6F065}" srcOrd="13" destOrd="0" presId="urn:microsoft.com/office/officeart/2005/8/layout/default"/>
    <dgm:cxn modelId="{01C079EF-CBE9-4487-B9CB-04A3AEF303D2}" type="presParOf" srcId="{5F689522-AA04-4D02-85A9-D32728BE0E41}" destId="{AE50C30E-D75E-4B37-8194-4BC72BEAF33A}" srcOrd="14" destOrd="0" presId="urn:microsoft.com/office/officeart/2005/8/layout/default"/>
    <dgm:cxn modelId="{C4C45399-E1D9-406A-8C6C-3B88D2207535}" type="presParOf" srcId="{5F689522-AA04-4D02-85A9-D32728BE0E41}" destId="{102211E8-91ED-44EB-A1E4-2037DCCF0FDD}" srcOrd="15" destOrd="0" presId="urn:microsoft.com/office/officeart/2005/8/layout/default"/>
    <dgm:cxn modelId="{E4A8F69C-6044-4F80-8B6D-8EBD6EE58F09}" type="presParOf" srcId="{5F689522-AA04-4D02-85A9-D32728BE0E41}" destId="{E074D413-48ED-444E-BED2-123D163E71F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00810F-411E-4775-A341-EF14897A6C03}" type="doc">
      <dgm:prSet loTypeId="urn:microsoft.com/office/officeart/2005/8/layout/cycle6" loCatId="cycle" qsTypeId="urn:microsoft.com/office/officeart/2005/8/quickstyle/simple2" qsCatId="simple" csTypeId="urn:microsoft.com/office/officeart/2005/8/colors/colorful2" csCatId="colorful" phldr="1"/>
      <dgm:spPr/>
      <dgm:t>
        <a:bodyPr/>
        <a:lstStyle/>
        <a:p>
          <a:endParaRPr lang="en-US"/>
        </a:p>
      </dgm:t>
    </dgm:pt>
    <dgm:pt modelId="{96C61A13-E130-4BF8-A363-E01FD39587AD}">
      <dgm:prSet phldrT="[Text]" custT="1"/>
      <dgm:spPr/>
      <dgm:t>
        <a:bodyPr/>
        <a:lstStyle/>
        <a:p>
          <a:r>
            <a:rPr lang="en-US" sz="1800" b="1" dirty="0" smtClean="0"/>
            <a:t>More patient</a:t>
          </a:r>
          <a:endParaRPr lang="en-US" sz="1800" b="1" dirty="0"/>
        </a:p>
      </dgm:t>
    </dgm:pt>
    <dgm:pt modelId="{BC196982-FAD4-40F2-8A3B-63BCE5CF396F}" type="parTrans" cxnId="{41313CDC-6B0A-4CD4-91A8-D546ADF2264E}">
      <dgm:prSet/>
      <dgm:spPr/>
      <dgm:t>
        <a:bodyPr/>
        <a:lstStyle/>
        <a:p>
          <a:endParaRPr lang="en-US" b="1"/>
        </a:p>
      </dgm:t>
    </dgm:pt>
    <dgm:pt modelId="{FEC6575F-867F-40C1-B6A9-CC5C9191B7A9}" type="sibTrans" cxnId="{41313CDC-6B0A-4CD4-91A8-D546ADF2264E}">
      <dgm:prSet/>
      <dgm:spPr/>
      <dgm:t>
        <a:bodyPr/>
        <a:lstStyle/>
        <a:p>
          <a:endParaRPr lang="en-US" b="1"/>
        </a:p>
      </dgm:t>
    </dgm:pt>
    <dgm:pt modelId="{EB588C2F-2A2E-4EA6-B40C-DDFACBBFA408}">
      <dgm:prSet phldrT="[Text]" custT="1"/>
      <dgm:spPr/>
      <dgm:t>
        <a:bodyPr/>
        <a:lstStyle/>
        <a:p>
          <a:r>
            <a:rPr lang="en-US" sz="1800" b="1" dirty="0" smtClean="0"/>
            <a:t>Manage frustration</a:t>
          </a:r>
          <a:endParaRPr lang="en-US" sz="1800" b="1" dirty="0"/>
        </a:p>
      </dgm:t>
    </dgm:pt>
    <dgm:pt modelId="{23C2497F-18CA-4955-ACCE-12C371C058CF}" type="parTrans" cxnId="{C354B9F1-D69D-4ACF-9723-C703F3C959AE}">
      <dgm:prSet/>
      <dgm:spPr/>
      <dgm:t>
        <a:bodyPr/>
        <a:lstStyle/>
        <a:p>
          <a:endParaRPr lang="en-US" b="1"/>
        </a:p>
      </dgm:t>
    </dgm:pt>
    <dgm:pt modelId="{2A0B5DA0-F358-410F-B54B-ECD9727AB3C9}" type="sibTrans" cxnId="{C354B9F1-D69D-4ACF-9723-C703F3C959AE}">
      <dgm:prSet/>
      <dgm:spPr/>
      <dgm:t>
        <a:bodyPr/>
        <a:lstStyle/>
        <a:p>
          <a:endParaRPr lang="en-US" b="1"/>
        </a:p>
      </dgm:t>
    </dgm:pt>
    <dgm:pt modelId="{AAF78B1D-650B-4688-90E7-8DE11828EE8A}">
      <dgm:prSet phldrT="[Text]" custT="1"/>
      <dgm:spPr/>
      <dgm:t>
        <a:bodyPr/>
        <a:lstStyle/>
        <a:p>
          <a:r>
            <a:rPr lang="en-US" sz="1800" b="1" dirty="0" smtClean="0"/>
            <a:t>More individual attention</a:t>
          </a:r>
          <a:endParaRPr lang="en-US" sz="1800" b="1" dirty="0"/>
        </a:p>
      </dgm:t>
    </dgm:pt>
    <dgm:pt modelId="{9FB15E05-16E7-420D-B5CC-917102ED5652}" type="parTrans" cxnId="{B5517618-CDE8-4BA0-B357-6829F4D6E5E6}">
      <dgm:prSet/>
      <dgm:spPr/>
      <dgm:t>
        <a:bodyPr/>
        <a:lstStyle/>
        <a:p>
          <a:endParaRPr lang="en-US" b="1"/>
        </a:p>
      </dgm:t>
    </dgm:pt>
    <dgm:pt modelId="{8445772C-466B-4B30-B052-1A0F61ED7B5B}" type="sibTrans" cxnId="{B5517618-CDE8-4BA0-B357-6829F4D6E5E6}">
      <dgm:prSet/>
      <dgm:spPr/>
      <dgm:t>
        <a:bodyPr/>
        <a:lstStyle/>
        <a:p>
          <a:endParaRPr lang="en-US" b="1"/>
        </a:p>
      </dgm:t>
    </dgm:pt>
    <dgm:pt modelId="{A7951D85-AF53-412B-BDD9-81E60F73B2D1}">
      <dgm:prSet phldrT="[Text]" custT="1"/>
      <dgm:spPr/>
      <dgm:t>
        <a:bodyPr/>
        <a:lstStyle/>
        <a:p>
          <a:r>
            <a:rPr lang="en-US" sz="1800" b="1" dirty="0" smtClean="0"/>
            <a:t>More family time</a:t>
          </a:r>
          <a:endParaRPr lang="en-US" sz="1800" b="1" dirty="0"/>
        </a:p>
      </dgm:t>
    </dgm:pt>
    <dgm:pt modelId="{A962BA9A-0B59-41B3-BDD1-DE554298DAA1}" type="parTrans" cxnId="{4E7B2B16-B34F-4964-8450-6BBBC22E3160}">
      <dgm:prSet/>
      <dgm:spPr/>
      <dgm:t>
        <a:bodyPr/>
        <a:lstStyle/>
        <a:p>
          <a:endParaRPr lang="en-US" b="1"/>
        </a:p>
      </dgm:t>
    </dgm:pt>
    <dgm:pt modelId="{18511CE7-0B5F-44BA-9DFF-E295D82EA3A9}" type="sibTrans" cxnId="{4E7B2B16-B34F-4964-8450-6BBBC22E3160}">
      <dgm:prSet/>
      <dgm:spPr/>
      <dgm:t>
        <a:bodyPr/>
        <a:lstStyle/>
        <a:p>
          <a:endParaRPr lang="en-US" b="1"/>
        </a:p>
      </dgm:t>
    </dgm:pt>
    <dgm:pt modelId="{902D96CC-C765-4EE4-9B96-765F38329DDA}">
      <dgm:prSet phldrT="[Text]" custT="1"/>
      <dgm:spPr/>
      <dgm:t>
        <a:bodyPr/>
        <a:lstStyle/>
        <a:p>
          <a:r>
            <a:rPr lang="en-US" sz="1800" b="1" dirty="0" smtClean="0"/>
            <a:t>Talk without yelling</a:t>
          </a:r>
          <a:endParaRPr lang="en-US" sz="1800" b="1" dirty="0"/>
        </a:p>
      </dgm:t>
    </dgm:pt>
    <dgm:pt modelId="{A9AA202E-6E50-401B-97D4-BF21CF857AF5}" type="parTrans" cxnId="{654EA7B3-06DC-4B58-BF81-0A3D4901E10D}">
      <dgm:prSet/>
      <dgm:spPr/>
      <dgm:t>
        <a:bodyPr/>
        <a:lstStyle/>
        <a:p>
          <a:endParaRPr lang="en-US" b="1"/>
        </a:p>
      </dgm:t>
    </dgm:pt>
    <dgm:pt modelId="{1431751A-2972-45B9-859A-D3830251D5C7}" type="sibTrans" cxnId="{654EA7B3-06DC-4B58-BF81-0A3D4901E10D}">
      <dgm:prSet/>
      <dgm:spPr/>
      <dgm:t>
        <a:bodyPr/>
        <a:lstStyle/>
        <a:p>
          <a:endParaRPr lang="en-US" b="1"/>
        </a:p>
      </dgm:t>
    </dgm:pt>
    <dgm:pt modelId="{5DB9F49A-D70B-4D9A-ACC2-3432DF71400D}" type="pres">
      <dgm:prSet presAssocID="{6100810F-411E-4775-A341-EF14897A6C03}" presName="cycle" presStyleCnt="0">
        <dgm:presLayoutVars>
          <dgm:dir/>
          <dgm:resizeHandles val="exact"/>
        </dgm:presLayoutVars>
      </dgm:prSet>
      <dgm:spPr/>
      <dgm:t>
        <a:bodyPr/>
        <a:lstStyle/>
        <a:p>
          <a:endParaRPr lang="en-US"/>
        </a:p>
      </dgm:t>
    </dgm:pt>
    <dgm:pt modelId="{FA1DA436-E637-415C-99EE-DD6EC5D9C6BA}" type="pres">
      <dgm:prSet presAssocID="{96C61A13-E130-4BF8-A363-E01FD39587AD}" presName="node" presStyleLbl="node1" presStyleIdx="0" presStyleCnt="5" custScaleX="120421" custScaleY="120421" custRadScaleRad="99323">
        <dgm:presLayoutVars>
          <dgm:bulletEnabled val="1"/>
        </dgm:presLayoutVars>
      </dgm:prSet>
      <dgm:spPr/>
      <dgm:t>
        <a:bodyPr/>
        <a:lstStyle/>
        <a:p>
          <a:endParaRPr lang="en-US"/>
        </a:p>
      </dgm:t>
    </dgm:pt>
    <dgm:pt modelId="{C71F1222-3522-40BC-A76A-039140AE34B1}" type="pres">
      <dgm:prSet presAssocID="{96C61A13-E130-4BF8-A363-E01FD39587AD}" presName="spNode" presStyleCnt="0"/>
      <dgm:spPr/>
      <dgm:t>
        <a:bodyPr/>
        <a:lstStyle/>
        <a:p>
          <a:endParaRPr lang="en-US"/>
        </a:p>
      </dgm:t>
    </dgm:pt>
    <dgm:pt modelId="{D3E188AC-0844-460A-A186-07BC4E3079EF}" type="pres">
      <dgm:prSet presAssocID="{FEC6575F-867F-40C1-B6A9-CC5C9191B7A9}" presName="sibTrans" presStyleLbl="sibTrans1D1" presStyleIdx="0" presStyleCnt="5"/>
      <dgm:spPr/>
      <dgm:t>
        <a:bodyPr/>
        <a:lstStyle/>
        <a:p>
          <a:endParaRPr lang="en-US"/>
        </a:p>
      </dgm:t>
    </dgm:pt>
    <dgm:pt modelId="{EEFBE3BF-3243-4F47-B36D-B6BD7D949708}" type="pres">
      <dgm:prSet presAssocID="{EB588C2F-2A2E-4EA6-B40C-DDFACBBFA408}" presName="node" presStyleLbl="node1" presStyleIdx="1" presStyleCnt="5" custScaleX="120421" custScaleY="120421">
        <dgm:presLayoutVars>
          <dgm:bulletEnabled val="1"/>
        </dgm:presLayoutVars>
      </dgm:prSet>
      <dgm:spPr/>
      <dgm:t>
        <a:bodyPr/>
        <a:lstStyle/>
        <a:p>
          <a:endParaRPr lang="en-US"/>
        </a:p>
      </dgm:t>
    </dgm:pt>
    <dgm:pt modelId="{B5CD41E3-8545-4862-BEF7-B952AF1F7E7B}" type="pres">
      <dgm:prSet presAssocID="{EB588C2F-2A2E-4EA6-B40C-DDFACBBFA408}" presName="spNode" presStyleCnt="0"/>
      <dgm:spPr/>
      <dgm:t>
        <a:bodyPr/>
        <a:lstStyle/>
        <a:p>
          <a:endParaRPr lang="en-US"/>
        </a:p>
      </dgm:t>
    </dgm:pt>
    <dgm:pt modelId="{4EE7E70E-9DA5-4430-B237-DE74477A68FF}" type="pres">
      <dgm:prSet presAssocID="{2A0B5DA0-F358-410F-B54B-ECD9727AB3C9}" presName="sibTrans" presStyleLbl="sibTrans1D1" presStyleIdx="1" presStyleCnt="5"/>
      <dgm:spPr/>
      <dgm:t>
        <a:bodyPr/>
        <a:lstStyle/>
        <a:p>
          <a:endParaRPr lang="en-US"/>
        </a:p>
      </dgm:t>
    </dgm:pt>
    <dgm:pt modelId="{629A5E3A-66DE-4749-9EE7-44E61EC09CEE}" type="pres">
      <dgm:prSet presAssocID="{AAF78B1D-650B-4688-90E7-8DE11828EE8A}" presName="node" presStyleLbl="node1" presStyleIdx="2" presStyleCnt="5" custScaleX="120421" custScaleY="120421">
        <dgm:presLayoutVars>
          <dgm:bulletEnabled val="1"/>
        </dgm:presLayoutVars>
      </dgm:prSet>
      <dgm:spPr/>
      <dgm:t>
        <a:bodyPr/>
        <a:lstStyle/>
        <a:p>
          <a:endParaRPr lang="en-US"/>
        </a:p>
      </dgm:t>
    </dgm:pt>
    <dgm:pt modelId="{3F6FE254-4551-41EE-A4F7-2639E9B7FAE2}" type="pres">
      <dgm:prSet presAssocID="{AAF78B1D-650B-4688-90E7-8DE11828EE8A}" presName="spNode" presStyleCnt="0"/>
      <dgm:spPr/>
      <dgm:t>
        <a:bodyPr/>
        <a:lstStyle/>
        <a:p>
          <a:endParaRPr lang="en-US"/>
        </a:p>
      </dgm:t>
    </dgm:pt>
    <dgm:pt modelId="{D58B6D48-978B-4F16-84E3-C03A180A067B}" type="pres">
      <dgm:prSet presAssocID="{8445772C-466B-4B30-B052-1A0F61ED7B5B}" presName="sibTrans" presStyleLbl="sibTrans1D1" presStyleIdx="2" presStyleCnt="5"/>
      <dgm:spPr/>
      <dgm:t>
        <a:bodyPr/>
        <a:lstStyle/>
        <a:p>
          <a:endParaRPr lang="en-US"/>
        </a:p>
      </dgm:t>
    </dgm:pt>
    <dgm:pt modelId="{AF6F7E2D-229E-4CD9-A819-517158C5D09D}" type="pres">
      <dgm:prSet presAssocID="{A7951D85-AF53-412B-BDD9-81E60F73B2D1}" presName="node" presStyleLbl="node1" presStyleIdx="3" presStyleCnt="5" custScaleX="120421" custScaleY="120421">
        <dgm:presLayoutVars>
          <dgm:bulletEnabled val="1"/>
        </dgm:presLayoutVars>
      </dgm:prSet>
      <dgm:spPr/>
      <dgm:t>
        <a:bodyPr/>
        <a:lstStyle/>
        <a:p>
          <a:endParaRPr lang="en-US"/>
        </a:p>
      </dgm:t>
    </dgm:pt>
    <dgm:pt modelId="{C2CCDA96-3D64-4E66-A812-AD692E6F5E7E}" type="pres">
      <dgm:prSet presAssocID="{A7951D85-AF53-412B-BDD9-81E60F73B2D1}" presName="spNode" presStyleCnt="0"/>
      <dgm:spPr/>
      <dgm:t>
        <a:bodyPr/>
        <a:lstStyle/>
        <a:p>
          <a:endParaRPr lang="en-US"/>
        </a:p>
      </dgm:t>
    </dgm:pt>
    <dgm:pt modelId="{0BBA3F53-3282-4B7D-BE04-FE4A996D64AA}" type="pres">
      <dgm:prSet presAssocID="{18511CE7-0B5F-44BA-9DFF-E295D82EA3A9}" presName="sibTrans" presStyleLbl="sibTrans1D1" presStyleIdx="3" presStyleCnt="5"/>
      <dgm:spPr/>
      <dgm:t>
        <a:bodyPr/>
        <a:lstStyle/>
        <a:p>
          <a:endParaRPr lang="en-US"/>
        </a:p>
      </dgm:t>
    </dgm:pt>
    <dgm:pt modelId="{C6A89EC6-58EE-478B-B076-D5DB5AAFA542}" type="pres">
      <dgm:prSet presAssocID="{902D96CC-C765-4EE4-9B96-765F38329DDA}" presName="node" presStyleLbl="node1" presStyleIdx="4" presStyleCnt="5" custScaleX="120421" custScaleY="120421">
        <dgm:presLayoutVars>
          <dgm:bulletEnabled val="1"/>
        </dgm:presLayoutVars>
      </dgm:prSet>
      <dgm:spPr/>
      <dgm:t>
        <a:bodyPr/>
        <a:lstStyle/>
        <a:p>
          <a:endParaRPr lang="en-US"/>
        </a:p>
      </dgm:t>
    </dgm:pt>
    <dgm:pt modelId="{65745166-82A5-414B-8D63-ABA70E34B7C1}" type="pres">
      <dgm:prSet presAssocID="{902D96CC-C765-4EE4-9B96-765F38329DDA}" presName="spNode" presStyleCnt="0"/>
      <dgm:spPr/>
      <dgm:t>
        <a:bodyPr/>
        <a:lstStyle/>
        <a:p>
          <a:endParaRPr lang="en-US"/>
        </a:p>
      </dgm:t>
    </dgm:pt>
    <dgm:pt modelId="{1BF652B7-68BA-485F-BDA4-E75B10D0ABE8}" type="pres">
      <dgm:prSet presAssocID="{1431751A-2972-45B9-859A-D3830251D5C7}" presName="sibTrans" presStyleLbl="sibTrans1D1" presStyleIdx="4" presStyleCnt="5"/>
      <dgm:spPr/>
      <dgm:t>
        <a:bodyPr/>
        <a:lstStyle/>
        <a:p>
          <a:endParaRPr lang="en-US"/>
        </a:p>
      </dgm:t>
    </dgm:pt>
  </dgm:ptLst>
  <dgm:cxnLst>
    <dgm:cxn modelId="{216E82AA-EA4B-4E53-BC29-BF7A02972927}" type="presOf" srcId="{AAF78B1D-650B-4688-90E7-8DE11828EE8A}" destId="{629A5E3A-66DE-4749-9EE7-44E61EC09CEE}" srcOrd="0" destOrd="0" presId="urn:microsoft.com/office/officeart/2005/8/layout/cycle6"/>
    <dgm:cxn modelId="{6DCCBA2B-DFCA-4A0D-BD47-F771A692AAA9}" type="presOf" srcId="{1431751A-2972-45B9-859A-D3830251D5C7}" destId="{1BF652B7-68BA-485F-BDA4-E75B10D0ABE8}" srcOrd="0" destOrd="0" presId="urn:microsoft.com/office/officeart/2005/8/layout/cycle6"/>
    <dgm:cxn modelId="{0D3F0D63-FD05-4F15-8374-61F0D7E92977}" type="presOf" srcId="{8445772C-466B-4B30-B052-1A0F61ED7B5B}" destId="{D58B6D48-978B-4F16-84E3-C03A180A067B}" srcOrd="0" destOrd="0" presId="urn:microsoft.com/office/officeart/2005/8/layout/cycle6"/>
    <dgm:cxn modelId="{C6FEABBA-31F6-45BC-B933-C84A0AA26F97}" type="presOf" srcId="{FEC6575F-867F-40C1-B6A9-CC5C9191B7A9}" destId="{D3E188AC-0844-460A-A186-07BC4E3079EF}" srcOrd="0" destOrd="0" presId="urn:microsoft.com/office/officeart/2005/8/layout/cycle6"/>
    <dgm:cxn modelId="{61F00735-3E71-4695-A42E-EDE2394A018E}" type="presOf" srcId="{6100810F-411E-4775-A341-EF14897A6C03}" destId="{5DB9F49A-D70B-4D9A-ACC2-3432DF71400D}" srcOrd="0" destOrd="0" presId="urn:microsoft.com/office/officeart/2005/8/layout/cycle6"/>
    <dgm:cxn modelId="{0FB7ABD3-F1E6-4AB3-BB5D-47080F343E5B}" type="presOf" srcId="{2A0B5DA0-F358-410F-B54B-ECD9727AB3C9}" destId="{4EE7E70E-9DA5-4430-B237-DE74477A68FF}" srcOrd="0" destOrd="0" presId="urn:microsoft.com/office/officeart/2005/8/layout/cycle6"/>
    <dgm:cxn modelId="{1675A1A9-E00E-44AF-9F16-B319028A0EFF}" type="presOf" srcId="{902D96CC-C765-4EE4-9B96-765F38329DDA}" destId="{C6A89EC6-58EE-478B-B076-D5DB5AAFA542}" srcOrd="0" destOrd="0" presId="urn:microsoft.com/office/officeart/2005/8/layout/cycle6"/>
    <dgm:cxn modelId="{DF7D9D6A-D084-4B36-92F9-8CF193014CC9}" type="presOf" srcId="{A7951D85-AF53-412B-BDD9-81E60F73B2D1}" destId="{AF6F7E2D-229E-4CD9-A819-517158C5D09D}" srcOrd="0" destOrd="0" presId="urn:microsoft.com/office/officeart/2005/8/layout/cycle6"/>
    <dgm:cxn modelId="{4E7B2B16-B34F-4964-8450-6BBBC22E3160}" srcId="{6100810F-411E-4775-A341-EF14897A6C03}" destId="{A7951D85-AF53-412B-BDD9-81E60F73B2D1}" srcOrd="3" destOrd="0" parTransId="{A962BA9A-0B59-41B3-BDD1-DE554298DAA1}" sibTransId="{18511CE7-0B5F-44BA-9DFF-E295D82EA3A9}"/>
    <dgm:cxn modelId="{C354B9F1-D69D-4ACF-9723-C703F3C959AE}" srcId="{6100810F-411E-4775-A341-EF14897A6C03}" destId="{EB588C2F-2A2E-4EA6-B40C-DDFACBBFA408}" srcOrd="1" destOrd="0" parTransId="{23C2497F-18CA-4955-ACCE-12C371C058CF}" sibTransId="{2A0B5DA0-F358-410F-B54B-ECD9727AB3C9}"/>
    <dgm:cxn modelId="{339D9FA4-D653-4BE1-8FEB-6B74D4E9AF3E}" type="presOf" srcId="{18511CE7-0B5F-44BA-9DFF-E295D82EA3A9}" destId="{0BBA3F53-3282-4B7D-BE04-FE4A996D64AA}" srcOrd="0" destOrd="0" presId="urn:microsoft.com/office/officeart/2005/8/layout/cycle6"/>
    <dgm:cxn modelId="{9CB9A889-F08A-41C6-93A2-C11D289DCE21}" type="presOf" srcId="{EB588C2F-2A2E-4EA6-B40C-DDFACBBFA408}" destId="{EEFBE3BF-3243-4F47-B36D-B6BD7D949708}" srcOrd="0" destOrd="0" presId="urn:microsoft.com/office/officeart/2005/8/layout/cycle6"/>
    <dgm:cxn modelId="{04577A7E-09CE-4BFC-B7A4-1B88A4ABBEFC}" type="presOf" srcId="{96C61A13-E130-4BF8-A363-E01FD39587AD}" destId="{FA1DA436-E637-415C-99EE-DD6EC5D9C6BA}" srcOrd="0" destOrd="0" presId="urn:microsoft.com/office/officeart/2005/8/layout/cycle6"/>
    <dgm:cxn modelId="{41313CDC-6B0A-4CD4-91A8-D546ADF2264E}" srcId="{6100810F-411E-4775-A341-EF14897A6C03}" destId="{96C61A13-E130-4BF8-A363-E01FD39587AD}" srcOrd="0" destOrd="0" parTransId="{BC196982-FAD4-40F2-8A3B-63BCE5CF396F}" sibTransId="{FEC6575F-867F-40C1-B6A9-CC5C9191B7A9}"/>
    <dgm:cxn modelId="{654EA7B3-06DC-4B58-BF81-0A3D4901E10D}" srcId="{6100810F-411E-4775-A341-EF14897A6C03}" destId="{902D96CC-C765-4EE4-9B96-765F38329DDA}" srcOrd="4" destOrd="0" parTransId="{A9AA202E-6E50-401B-97D4-BF21CF857AF5}" sibTransId="{1431751A-2972-45B9-859A-D3830251D5C7}"/>
    <dgm:cxn modelId="{B5517618-CDE8-4BA0-B357-6829F4D6E5E6}" srcId="{6100810F-411E-4775-A341-EF14897A6C03}" destId="{AAF78B1D-650B-4688-90E7-8DE11828EE8A}" srcOrd="2" destOrd="0" parTransId="{9FB15E05-16E7-420D-B5CC-917102ED5652}" sibTransId="{8445772C-466B-4B30-B052-1A0F61ED7B5B}"/>
    <dgm:cxn modelId="{95456136-ABF2-4D88-9CF6-FEB3265B14DF}" type="presParOf" srcId="{5DB9F49A-D70B-4D9A-ACC2-3432DF71400D}" destId="{FA1DA436-E637-415C-99EE-DD6EC5D9C6BA}" srcOrd="0" destOrd="0" presId="urn:microsoft.com/office/officeart/2005/8/layout/cycle6"/>
    <dgm:cxn modelId="{7CDEEB51-5E5A-4EC3-B1EA-78BEF68827CD}" type="presParOf" srcId="{5DB9F49A-D70B-4D9A-ACC2-3432DF71400D}" destId="{C71F1222-3522-40BC-A76A-039140AE34B1}" srcOrd="1" destOrd="0" presId="urn:microsoft.com/office/officeart/2005/8/layout/cycle6"/>
    <dgm:cxn modelId="{B970EA3A-E1DF-4AB7-9EC7-37D70F654BE7}" type="presParOf" srcId="{5DB9F49A-D70B-4D9A-ACC2-3432DF71400D}" destId="{D3E188AC-0844-460A-A186-07BC4E3079EF}" srcOrd="2" destOrd="0" presId="urn:microsoft.com/office/officeart/2005/8/layout/cycle6"/>
    <dgm:cxn modelId="{C56DB0AF-C8AF-4F44-A981-18339CE84F77}" type="presParOf" srcId="{5DB9F49A-D70B-4D9A-ACC2-3432DF71400D}" destId="{EEFBE3BF-3243-4F47-B36D-B6BD7D949708}" srcOrd="3" destOrd="0" presId="urn:microsoft.com/office/officeart/2005/8/layout/cycle6"/>
    <dgm:cxn modelId="{DAF73B14-F7E5-4320-9C1A-93BE213FFDD2}" type="presParOf" srcId="{5DB9F49A-D70B-4D9A-ACC2-3432DF71400D}" destId="{B5CD41E3-8545-4862-BEF7-B952AF1F7E7B}" srcOrd="4" destOrd="0" presId="urn:microsoft.com/office/officeart/2005/8/layout/cycle6"/>
    <dgm:cxn modelId="{9735FBE4-B745-4879-B5AF-9DF95209A05F}" type="presParOf" srcId="{5DB9F49A-D70B-4D9A-ACC2-3432DF71400D}" destId="{4EE7E70E-9DA5-4430-B237-DE74477A68FF}" srcOrd="5" destOrd="0" presId="urn:microsoft.com/office/officeart/2005/8/layout/cycle6"/>
    <dgm:cxn modelId="{934CD4FB-1F51-45D1-BD49-5FB85DFA3419}" type="presParOf" srcId="{5DB9F49A-D70B-4D9A-ACC2-3432DF71400D}" destId="{629A5E3A-66DE-4749-9EE7-44E61EC09CEE}" srcOrd="6" destOrd="0" presId="urn:microsoft.com/office/officeart/2005/8/layout/cycle6"/>
    <dgm:cxn modelId="{BDDFB5DC-CA0C-46F1-A532-ABEBEC84AE8B}" type="presParOf" srcId="{5DB9F49A-D70B-4D9A-ACC2-3432DF71400D}" destId="{3F6FE254-4551-41EE-A4F7-2639E9B7FAE2}" srcOrd="7" destOrd="0" presId="urn:microsoft.com/office/officeart/2005/8/layout/cycle6"/>
    <dgm:cxn modelId="{448D0AFF-4781-4808-95A4-9B47EEDEE415}" type="presParOf" srcId="{5DB9F49A-D70B-4D9A-ACC2-3432DF71400D}" destId="{D58B6D48-978B-4F16-84E3-C03A180A067B}" srcOrd="8" destOrd="0" presId="urn:microsoft.com/office/officeart/2005/8/layout/cycle6"/>
    <dgm:cxn modelId="{DED685FD-1A25-451D-936B-D7C020AEB1AB}" type="presParOf" srcId="{5DB9F49A-D70B-4D9A-ACC2-3432DF71400D}" destId="{AF6F7E2D-229E-4CD9-A819-517158C5D09D}" srcOrd="9" destOrd="0" presId="urn:microsoft.com/office/officeart/2005/8/layout/cycle6"/>
    <dgm:cxn modelId="{9C31905C-FE2D-49D4-947A-D41E4A3A7449}" type="presParOf" srcId="{5DB9F49A-D70B-4D9A-ACC2-3432DF71400D}" destId="{C2CCDA96-3D64-4E66-A812-AD692E6F5E7E}" srcOrd="10" destOrd="0" presId="urn:microsoft.com/office/officeart/2005/8/layout/cycle6"/>
    <dgm:cxn modelId="{A5A2E5F9-1613-48DB-8228-B2AFEA8C8B9E}" type="presParOf" srcId="{5DB9F49A-D70B-4D9A-ACC2-3432DF71400D}" destId="{0BBA3F53-3282-4B7D-BE04-FE4A996D64AA}" srcOrd="11" destOrd="0" presId="urn:microsoft.com/office/officeart/2005/8/layout/cycle6"/>
    <dgm:cxn modelId="{18B5C3F9-2E42-4F95-8CED-5D2C537FA493}" type="presParOf" srcId="{5DB9F49A-D70B-4D9A-ACC2-3432DF71400D}" destId="{C6A89EC6-58EE-478B-B076-D5DB5AAFA542}" srcOrd="12" destOrd="0" presId="urn:microsoft.com/office/officeart/2005/8/layout/cycle6"/>
    <dgm:cxn modelId="{A1B143CB-08A5-481A-8E03-AA079CA03EB1}" type="presParOf" srcId="{5DB9F49A-D70B-4D9A-ACC2-3432DF71400D}" destId="{65745166-82A5-414B-8D63-ABA70E34B7C1}" srcOrd="13" destOrd="0" presId="urn:microsoft.com/office/officeart/2005/8/layout/cycle6"/>
    <dgm:cxn modelId="{C65E0682-E2B5-440E-88E1-702681A84893}" type="presParOf" srcId="{5DB9F49A-D70B-4D9A-ACC2-3432DF71400D}" destId="{1BF652B7-68BA-485F-BDA4-E75B10D0ABE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E95FB-3FBF-4C96-8EE6-25CC24E5F39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A09048C-4947-4FE9-BA85-8F8DEA7A5EAF}">
      <dgm:prSet phldrT="[Text]" custT="1"/>
      <dgm:spPr>
        <a:ln>
          <a:noFill/>
        </a:ln>
      </dgm:spPr>
      <dgm:t>
        <a:bodyPr/>
        <a:lstStyle/>
        <a:p>
          <a:r>
            <a:rPr lang="en-US" sz="2000" b="1" dirty="0" smtClean="0"/>
            <a:t>Grief</a:t>
          </a:r>
          <a:endParaRPr lang="en-US" sz="2000" b="1" dirty="0"/>
        </a:p>
      </dgm:t>
    </dgm:pt>
    <dgm:pt modelId="{86C8875A-762E-4622-BAC5-BAC424AED65B}" type="parTrans" cxnId="{68E08232-6EA2-4A16-9026-368F3BDE3AC1}">
      <dgm:prSet/>
      <dgm:spPr/>
      <dgm:t>
        <a:bodyPr/>
        <a:lstStyle/>
        <a:p>
          <a:endParaRPr lang="en-US" b="1"/>
        </a:p>
      </dgm:t>
    </dgm:pt>
    <dgm:pt modelId="{D92C420A-D6E6-424E-8B70-7067C8D6B321}" type="sibTrans" cxnId="{68E08232-6EA2-4A16-9026-368F3BDE3AC1}">
      <dgm:prSet/>
      <dgm:spPr/>
      <dgm:t>
        <a:bodyPr/>
        <a:lstStyle/>
        <a:p>
          <a:endParaRPr lang="en-US" b="1"/>
        </a:p>
      </dgm:t>
    </dgm:pt>
    <dgm:pt modelId="{A572EE1E-C4AD-46B7-AAFD-88F6707AEE59}">
      <dgm:prSet custT="1"/>
      <dgm:spPr>
        <a:solidFill>
          <a:schemeClr val="accent1"/>
        </a:solidFill>
        <a:ln>
          <a:noFill/>
        </a:ln>
      </dgm:spPr>
      <dgm:t>
        <a:bodyPr/>
        <a:lstStyle/>
        <a:p>
          <a:r>
            <a:rPr lang="en-US" sz="2000" b="1" dirty="0" smtClean="0"/>
            <a:t>Trauma</a:t>
          </a:r>
          <a:endParaRPr lang="en-US" sz="2000" b="1" dirty="0"/>
        </a:p>
      </dgm:t>
    </dgm:pt>
    <dgm:pt modelId="{27D88CAF-B406-488A-A821-D90008A9CDC2}" type="parTrans" cxnId="{804AA2C9-C183-4E9E-8115-9713A2B54430}">
      <dgm:prSet/>
      <dgm:spPr/>
      <dgm:t>
        <a:bodyPr/>
        <a:lstStyle/>
        <a:p>
          <a:endParaRPr lang="en-US" b="1"/>
        </a:p>
      </dgm:t>
    </dgm:pt>
    <dgm:pt modelId="{4EB85D7D-D9CB-4921-90D5-D146FCCD55C4}" type="sibTrans" cxnId="{804AA2C9-C183-4E9E-8115-9713A2B54430}">
      <dgm:prSet/>
      <dgm:spPr/>
      <dgm:t>
        <a:bodyPr/>
        <a:lstStyle/>
        <a:p>
          <a:endParaRPr lang="en-US" b="1"/>
        </a:p>
      </dgm:t>
    </dgm:pt>
    <dgm:pt modelId="{F70A6822-1322-4BC5-AC94-7ADC65C0BBB7}">
      <dgm:prSet custT="1"/>
      <dgm:spPr>
        <a:ln>
          <a:noFill/>
        </a:ln>
      </dgm:spPr>
      <dgm:t>
        <a:bodyPr/>
        <a:lstStyle/>
        <a:p>
          <a:r>
            <a:rPr lang="en-US" sz="2000" b="1" dirty="0" smtClean="0"/>
            <a:t>Self-harm</a:t>
          </a:r>
          <a:endParaRPr lang="en-US" sz="2000" b="1" dirty="0"/>
        </a:p>
      </dgm:t>
    </dgm:pt>
    <dgm:pt modelId="{96390DCF-ED28-4239-BBDB-B953CDDF6DCE}" type="parTrans" cxnId="{8F8BDE1F-9149-42B8-B515-AE0579AC7E4B}">
      <dgm:prSet/>
      <dgm:spPr/>
      <dgm:t>
        <a:bodyPr/>
        <a:lstStyle/>
        <a:p>
          <a:endParaRPr lang="en-US" b="1"/>
        </a:p>
      </dgm:t>
    </dgm:pt>
    <dgm:pt modelId="{4FFAF316-5FA8-41EA-9536-485D7FB7A8C7}" type="sibTrans" cxnId="{8F8BDE1F-9149-42B8-B515-AE0579AC7E4B}">
      <dgm:prSet/>
      <dgm:spPr/>
      <dgm:t>
        <a:bodyPr/>
        <a:lstStyle/>
        <a:p>
          <a:endParaRPr lang="en-US" b="1"/>
        </a:p>
      </dgm:t>
    </dgm:pt>
    <dgm:pt modelId="{75FD7772-05FB-41A2-8FF5-6DC2E27F427E}">
      <dgm:prSet custT="1"/>
      <dgm:spPr>
        <a:solidFill>
          <a:schemeClr val="accent1"/>
        </a:solidFill>
        <a:ln>
          <a:noFill/>
        </a:ln>
      </dgm:spPr>
      <dgm:t>
        <a:bodyPr/>
        <a:lstStyle/>
        <a:p>
          <a:r>
            <a:rPr lang="en-US" sz="2000" b="1" dirty="0" smtClean="0"/>
            <a:t>Bullying</a:t>
          </a:r>
          <a:endParaRPr lang="en-US" sz="2000" b="1" dirty="0"/>
        </a:p>
      </dgm:t>
    </dgm:pt>
    <dgm:pt modelId="{30A57BD9-6A79-4016-8C21-F954F98ADD6D}" type="parTrans" cxnId="{098B9E25-76EF-4462-B4C8-F0A1E7795774}">
      <dgm:prSet/>
      <dgm:spPr/>
      <dgm:t>
        <a:bodyPr/>
        <a:lstStyle/>
        <a:p>
          <a:endParaRPr lang="en-US" b="1"/>
        </a:p>
      </dgm:t>
    </dgm:pt>
    <dgm:pt modelId="{7A0292A4-89B1-422D-971B-522539ABEC59}" type="sibTrans" cxnId="{098B9E25-76EF-4462-B4C8-F0A1E7795774}">
      <dgm:prSet/>
      <dgm:spPr/>
      <dgm:t>
        <a:bodyPr/>
        <a:lstStyle/>
        <a:p>
          <a:endParaRPr lang="en-US" b="1"/>
        </a:p>
      </dgm:t>
    </dgm:pt>
    <dgm:pt modelId="{5E57E498-62EA-436E-BBE8-A2AD5DA4B475}">
      <dgm:prSet custT="1"/>
      <dgm:spPr>
        <a:ln>
          <a:noFill/>
        </a:ln>
      </dgm:spPr>
      <dgm:t>
        <a:bodyPr/>
        <a:lstStyle/>
        <a:p>
          <a:r>
            <a:rPr lang="en-US" sz="2000" b="1" dirty="0" smtClean="0"/>
            <a:t>Truancy</a:t>
          </a:r>
          <a:endParaRPr lang="en-US" sz="2000" b="1" dirty="0"/>
        </a:p>
      </dgm:t>
    </dgm:pt>
    <dgm:pt modelId="{3B1E633C-755D-4C4F-AA6B-FA5D9680F74F}" type="parTrans" cxnId="{D1F3CEAF-97F9-4983-B2D2-07FA508E8F69}">
      <dgm:prSet/>
      <dgm:spPr/>
      <dgm:t>
        <a:bodyPr/>
        <a:lstStyle/>
        <a:p>
          <a:endParaRPr lang="en-US" b="1"/>
        </a:p>
      </dgm:t>
    </dgm:pt>
    <dgm:pt modelId="{F88D300C-54CA-4987-8B12-93B62037ADEE}" type="sibTrans" cxnId="{D1F3CEAF-97F9-4983-B2D2-07FA508E8F69}">
      <dgm:prSet/>
      <dgm:spPr/>
      <dgm:t>
        <a:bodyPr/>
        <a:lstStyle/>
        <a:p>
          <a:endParaRPr lang="en-US" b="1"/>
        </a:p>
      </dgm:t>
    </dgm:pt>
    <dgm:pt modelId="{5FD14EC5-1880-40C7-ADC3-4843CDA7B23F}">
      <dgm:prSet custT="1"/>
      <dgm:spPr>
        <a:solidFill>
          <a:schemeClr val="accent1"/>
        </a:solidFill>
        <a:ln>
          <a:noFill/>
        </a:ln>
      </dgm:spPr>
      <dgm:t>
        <a:bodyPr/>
        <a:lstStyle/>
        <a:p>
          <a:r>
            <a:rPr lang="en-US" sz="2000" b="1" dirty="0" smtClean="0"/>
            <a:t>Attention deficit hyperactivity disorder (ADHD) issues</a:t>
          </a:r>
          <a:endParaRPr lang="en-US" sz="2000" b="1" dirty="0"/>
        </a:p>
      </dgm:t>
    </dgm:pt>
    <dgm:pt modelId="{2910C940-06E8-451B-9944-EADD5FC9998F}" type="parTrans" cxnId="{CCDFB914-6742-49F1-BD20-02F85AFE047D}">
      <dgm:prSet/>
      <dgm:spPr/>
      <dgm:t>
        <a:bodyPr/>
        <a:lstStyle/>
        <a:p>
          <a:endParaRPr lang="en-US" b="1"/>
        </a:p>
      </dgm:t>
    </dgm:pt>
    <dgm:pt modelId="{FCE58C13-E397-4FCD-A5B9-C91BC48B5CE0}" type="sibTrans" cxnId="{CCDFB914-6742-49F1-BD20-02F85AFE047D}">
      <dgm:prSet/>
      <dgm:spPr/>
      <dgm:t>
        <a:bodyPr/>
        <a:lstStyle/>
        <a:p>
          <a:endParaRPr lang="en-US" b="1"/>
        </a:p>
      </dgm:t>
    </dgm:pt>
    <dgm:pt modelId="{84792785-05FD-42E2-97E1-8D30966C6A2A}">
      <dgm:prSet custT="1"/>
      <dgm:spPr>
        <a:solidFill>
          <a:schemeClr val="tx2"/>
        </a:solidFill>
        <a:ln>
          <a:noFill/>
        </a:ln>
      </dgm:spPr>
      <dgm:t>
        <a:bodyPr/>
        <a:lstStyle/>
        <a:p>
          <a:r>
            <a:rPr lang="en-US" sz="2000" b="1" dirty="0" smtClean="0"/>
            <a:t>Parenting issues</a:t>
          </a:r>
          <a:endParaRPr lang="en-US" sz="2000" b="1" dirty="0"/>
        </a:p>
      </dgm:t>
    </dgm:pt>
    <dgm:pt modelId="{2D5F32F4-62D4-4781-88EF-5A8228AF8897}" type="parTrans" cxnId="{48BA639E-4ED7-41EB-82D1-DE937B9D2D0C}">
      <dgm:prSet/>
      <dgm:spPr/>
      <dgm:t>
        <a:bodyPr/>
        <a:lstStyle/>
        <a:p>
          <a:endParaRPr lang="en-US" b="1"/>
        </a:p>
      </dgm:t>
    </dgm:pt>
    <dgm:pt modelId="{01E5CC2C-2FC9-465A-B7B5-DC6039B354CB}" type="sibTrans" cxnId="{48BA639E-4ED7-41EB-82D1-DE937B9D2D0C}">
      <dgm:prSet/>
      <dgm:spPr/>
      <dgm:t>
        <a:bodyPr/>
        <a:lstStyle/>
        <a:p>
          <a:endParaRPr lang="en-US" b="1"/>
        </a:p>
      </dgm:t>
    </dgm:pt>
    <dgm:pt modelId="{5CA6377C-14F0-4B2F-BBDB-09236E33C6C1}">
      <dgm:prSet custT="1"/>
      <dgm:spPr>
        <a:solidFill>
          <a:schemeClr val="tx2"/>
        </a:solidFill>
        <a:ln>
          <a:noFill/>
        </a:ln>
      </dgm:spPr>
      <dgm:t>
        <a:bodyPr/>
        <a:lstStyle/>
        <a:p>
          <a:r>
            <a:rPr lang="en-US" sz="2000" b="1" dirty="0" smtClean="0"/>
            <a:t>Coping with divorce </a:t>
          </a:r>
          <a:endParaRPr lang="en-US" sz="2000" b="1" dirty="0"/>
        </a:p>
      </dgm:t>
    </dgm:pt>
    <dgm:pt modelId="{4EE1FDDB-B0C2-4C0F-81B3-706CF26E1028}" type="parTrans" cxnId="{ED1603C1-E4D6-4935-B3A3-7AC28201EB14}">
      <dgm:prSet/>
      <dgm:spPr/>
      <dgm:t>
        <a:bodyPr/>
        <a:lstStyle/>
        <a:p>
          <a:endParaRPr lang="en-US" b="1"/>
        </a:p>
      </dgm:t>
    </dgm:pt>
    <dgm:pt modelId="{2E18E27A-25B4-440A-8C69-6FC61F212EC6}" type="sibTrans" cxnId="{ED1603C1-E4D6-4935-B3A3-7AC28201EB14}">
      <dgm:prSet/>
      <dgm:spPr/>
      <dgm:t>
        <a:bodyPr/>
        <a:lstStyle/>
        <a:p>
          <a:endParaRPr lang="en-US" b="1"/>
        </a:p>
      </dgm:t>
    </dgm:pt>
    <dgm:pt modelId="{D5BFEE37-DED5-41C6-BB60-C735A3DC991B}">
      <dgm:prSet custT="1"/>
      <dgm:spPr>
        <a:solidFill>
          <a:schemeClr val="accent1"/>
        </a:solidFill>
        <a:ln>
          <a:noFill/>
        </a:ln>
      </dgm:spPr>
      <dgm:t>
        <a:bodyPr/>
        <a:lstStyle/>
        <a:p>
          <a:r>
            <a:rPr lang="en-US" sz="2000" b="1" dirty="0" smtClean="0"/>
            <a:t>Drug and alcohol abuse by child or adult</a:t>
          </a:r>
          <a:endParaRPr lang="en-US" sz="2000" b="1" dirty="0"/>
        </a:p>
      </dgm:t>
    </dgm:pt>
    <dgm:pt modelId="{8CBA8B34-2BDE-4488-A5F8-86DAF09BFBF3}" type="parTrans" cxnId="{500DD4A8-30A0-4DCA-AC8F-2532148D3C6F}">
      <dgm:prSet/>
      <dgm:spPr/>
      <dgm:t>
        <a:bodyPr/>
        <a:lstStyle/>
        <a:p>
          <a:endParaRPr lang="en-US" b="1"/>
        </a:p>
      </dgm:t>
    </dgm:pt>
    <dgm:pt modelId="{45C1F521-739F-44B9-8EE6-A8A8BB6917B2}" type="sibTrans" cxnId="{500DD4A8-30A0-4DCA-AC8F-2532148D3C6F}">
      <dgm:prSet/>
      <dgm:spPr/>
      <dgm:t>
        <a:bodyPr/>
        <a:lstStyle/>
        <a:p>
          <a:endParaRPr lang="en-US" b="1"/>
        </a:p>
      </dgm:t>
    </dgm:pt>
    <dgm:pt modelId="{5F689522-AA04-4D02-85A9-D32728BE0E41}" type="pres">
      <dgm:prSet presAssocID="{EC1E95FB-3FBF-4C96-8EE6-25CC24E5F397}" presName="diagram" presStyleCnt="0">
        <dgm:presLayoutVars>
          <dgm:dir/>
          <dgm:resizeHandles val="exact"/>
        </dgm:presLayoutVars>
      </dgm:prSet>
      <dgm:spPr/>
      <dgm:t>
        <a:bodyPr/>
        <a:lstStyle/>
        <a:p>
          <a:endParaRPr lang="en-US"/>
        </a:p>
      </dgm:t>
    </dgm:pt>
    <dgm:pt modelId="{133A02F7-22EA-40FF-A879-69AFB3F61314}" type="pres">
      <dgm:prSet presAssocID="{4A09048C-4947-4FE9-BA85-8F8DEA7A5EAF}" presName="node" presStyleLbl="node1" presStyleIdx="0" presStyleCnt="9" custLinFactNeighborX="-1121" custLinFactNeighborY="-224">
        <dgm:presLayoutVars>
          <dgm:bulletEnabled val="1"/>
        </dgm:presLayoutVars>
      </dgm:prSet>
      <dgm:spPr/>
      <dgm:t>
        <a:bodyPr/>
        <a:lstStyle/>
        <a:p>
          <a:endParaRPr lang="en-US"/>
        </a:p>
      </dgm:t>
    </dgm:pt>
    <dgm:pt modelId="{4600C87E-9923-4E1E-B973-1C3635BC8C08}" type="pres">
      <dgm:prSet presAssocID="{D92C420A-D6E6-424E-8B70-7067C8D6B321}" presName="sibTrans" presStyleCnt="0"/>
      <dgm:spPr/>
      <dgm:t>
        <a:bodyPr/>
        <a:lstStyle/>
        <a:p>
          <a:endParaRPr lang="en-US"/>
        </a:p>
      </dgm:t>
    </dgm:pt>
    <dgm:pt modelId="{61C4E51B-89E6-443A-A7DD-5860E2EEFB72}" type="pres">
      <dgm:prSet presAssocID="{A572EE1E-C4AD-46B7-AAFD-88F6707AEE59}" presName="node" presStyleLbl="node1" presStyleIdx="1" presStyleCnt="9">
        <dgm:presLayoutVars>
          <dgm:bulletEnabled val="1"/>
        </dgm:presLayoutVars>
      </dgm:prSet>
      <dgm:spPr/>
      <dgm:t>
        <a:bodyPr/>
        <a:lstStyle/>
        <a:p>
          <a:endParaRPr lang="en-US"/>
        </a:p>
      </dgm:t>
    </dgm:pt>
    <dgm:pt modelId="{AF8FD030-4397-432E-9740-120D63D17EB6}" type="pres">
      <dgm:prSet presAssocID="{4EB85D7D-D9CB-4921-90D5-D146FCCD55C4}" presName="sibTrans" presStyleCnt="0"/>
      <dgm:spPr/>
      <dgm:t>
        <a:bodyPr/>
        <a:lstStyle/>
        <a:p>
          <a:endParaRPr lang="en-US"/>
        </a:p>
      </dgm:t>
    </dgm:pt>
    <dgm:pt modelId="{0A8CAE54-C0C9-4486-B5FA-037B0899EC18}" type="pres">
      <dgm:prSet presAssocID="{F70A6822-1322-4BC5-AC94-7ADC65C0BBB7}" presName="node" presStyleLbl="node1" presStyleIdx="2" presStyleCnt="9">
        <dgm:presLayoutVars>
          <dgm:bulletEnabled val="1"/>
        </dgm:presLayoutVars>
      </dgm:prSet>
      <dgm:spPr/>
      <dgm:t>
        <a:bodyPr/>
        <a:lstStyle/>
        <a:p>
          <a:endParaRPr lang="en-US"/>
        </a:p>
      </dgm:t>
    </dgm:pt>
    <dgm:pt modelId="{F113B340-F0BC-4132-9CC8-785FBCE11344}" type="pres">
      <dgm:prSet presAssocID="{4FFAF316-5FA8-41EA-9536-485D7FB7A8C7}" presName="sibTrans" presStyleCnt="0"/>
      <dgm:spPr/>
      <dgm:t>
        <a:bodyPr/>
        <a:lstStyle/>
        <a:p>
          <a:endParaRPr lang="en-US"/>
        </a:p>
      </dgm:t>
    </dgm:pt>
    <dgm:pt modelId="{A487D9C9-2384-4452-868B-D895099016EE}" type="pres">
      <dgm:prSet presAssocID="{75FD7772-05FB-41A2-8FF5-6DC2E27F427E}" presName="node" presStyleLbl="node1" presStyleIdx="3" presStyleCnt="9">
        <dgm:presLayoutVars>
          <dgm:bulletEnabled val="1"/>
        </dgm:presLayoutVars>
      </dgm:prSet>
      <dgm:spPr/>
      <dgm:t>
        <a:bodyPr/>
        <a:lstStyle/>
        <a:p>
          <a:endParaRPr lang="en-US"/>
        </a:p>
      </dgm:t>
    </dgm:pt>
    <dgm:pt modelId="{DCBAF21E-97A0-47FD-BE40-BB524E523A44}" type="pres">
      <dgm:prSet presAssocID="{7A0292A4-89B1-422D-971B-522539ABEC59}" presName="sibTrans" presStyleCnt="0"/>
      <dgm:spPr/>
      <dgm:t>
        <a:bodyPr/>
        <a:lstStyle/>
        <a:p>
          <a:endParaRPr lang="en-US"/>
        </a:p>
      </dgm:t>
    </dgm:pt>
    <dgm:pt modelId="{7932DE54-7CA0-497C-93DC-B09FF88580A7}" type="pres">
      <dgm:prSet presAssocID="{5E57E498-62EA-436E-BBE8-A2AD5DA4B475}" presName="node" presStyleLbl="node1" presStyleIdx="4" presStyleCnt="9">
        <dgm:presLayoutVars>
          <dgm:bulletEnabled val="1"/>
        </dgm:presLayoutVars>
      </dgm:prSet>
      <dgm:spPr/>
      <dgm:t>
        <a:bodyPr/>
        <a:lstStyle/>
        <a:p>
          <a:endParaRPr lang="en-US"/>
        </a:p>
      </dgm:t>
    </dgm:pt>
    <dgm:pt modelId="{81739AEF-98AC-4800-B10B-E15B92F3DBA4}" type="pres">
      <dgm:prSet presAssocID="{F88D300C-54CA-4987-8B12-93B62037ADEE}" presName="sibTrans" presStyleCnt="0"/>
      <dgm:spPr/>
      <dgm:t>
        <a:bodyPr/>
        <a:lstStyle/>
        <a:p>
          <a:endParaRPr lang="en-US"/>
        </a:p>
      </dgm:t>
    </dgm:pt>
    <dgm:pt modelId="{E02AAB1E-26B2-4B08-ABEA-0CF9C88B248B}" type="pres">
      <dgm:prSet presAssocID="{5FD14EC5-1880-40C7-ADC3-4843CDA7B23F}" presName="node" presStyleLbl="node1" presStyleIdx="5" presStyleCnt="9">
        <dgm:presLayoutVars>
          <dgm:bulletEnabled val="1"/>
        </dgm:presLayoutVars>
      </dgm:prSet>
      <dgm:spPr/>
      <dgm:t>
        <a:bodyPr/>
        <a:lstStyle/>
        <a:p>
          <a:endParaRPr lang="en-US"/>
        </a:p>
      </dgm:t>
    </dgm:pt>
    <dgm:pt modelId="{451DB60D-4FA3-4991-951C-9BCF7FC4D006}" type="pres">
      <dgm:prSet presAssocID="{FCE58C13-E397-4FCD-A5B9-C91BC48B5CE0}" presName="sibTrans" presStyleCnt="0"/>
      <dgm:spPr/>
      <dgm:t>
        <a:bodyPr/>
        <a:lstStyle/>
        <a:p>
          <a:endParaRPr lang="en-US"/>
        </a:p>
      </dgm:t>
    </dgm:pt>
    <dgm:pt modelId="{A284B4D6-B8F9-4C87-A810-8C4755385973}" type="pres">
      <dgm:prSet presAssocID="{84792785-05FD-42E2-97E1-8D30966C6A2A}" presName="node" presStyleLbl="node1" presStyleIdx="6" presStyleCnt="9" custLinFactNeighborX="1058" custLinFactNeighborY="7052">
        <dgm:presLayoutVars>
          <dgm:bulletEnabled val="1"/>
        </dgm:presLayoutVars>
      </dgm:prSet>
      <dgm:spPr/>
      <dgm:t>
        <a:bodyPr/>
        <a:lstStyle/>
        <a:p>
          <a:endParaRPr lang="en-US"/>
        </a:p>
      </dgm:t>
    </dgm:pt>
    <dgm:pt modelId="{F3208D3C-DE58-47AB-BF27-B94CA4D6F065}" type="pres">
      <dgm:prSet presAssocID="{01E5CC2C-2FC9-465A-B7B5-DC6039B354CB}" presName="sibTrans" presStyleCnt="0"/>
      <dgm:spPr/>
      <dgm:t>
        <a:bodyPr/>
        <a:lstStyle/>
        <a:p>
          <a:endParaRPr lang="en-US"/>
        </a:p>
      </dgm:t>
    </dgm:pt>
    <dgm:pt modelId="{AE50C30E-D75E-4B37-8194-4BC72BEAF33A}" type="pres">
      <dgm:prSet presAssocID="{D5BFEE37-DED5-41C6-BB60-C735A3DC991B}" presName="node" presStyleLbl="node1" presStyleIdx="7" presStyleCnt="9">
        <dgm:presLayoutVars>
          <dgm:bulletEnabled val="1"/>
        </dgm:presLayoutVars>
      </dgm:prSet>
      <dgm:spPr/>
      <dgm:t>
        <a:bodyPr/>
        <a:lstStyle/>
        <a:p>
          <a:endParaRPr lang="en-US"/>
        </a:p>
      </dgm:t>
    </dgm:pt>
    <dgm:pt modelId="{102211E8-91ED-44EB-A1E4-2037DCCF0FDD}" type="pres">
      <dgm:prSet presAssocID="{45C1F521-739F-44B9-8EE6-A8A8BB6917B2}" presName="sibTrans" presStyleCnt="0"/>
      <dgm:spPr/>
      <dgm:t>
        <a:bodyPr/>
        <a:lstStyle/>
        <a:p>
          <a:endParaRPr lang="en-US"/>
        </a:p>
      </dgm:t>
    </dgm:pt>
    <dgm:pt modelId="{E074D413-48ED-444E-BED2-123D163E71F6}" type="pres">
      <dgm:prSet presAssocID="{5CA6377C-14F0-4B2F-BBDB-09236E33C6C1}" presName="node" presStyleLbl="node1" presStyleIdx="8" presStyleCnt="9">
        <dgm:presLayoutVars>
          <dgm:bulletEnabled val="1"/>
        </dgm:presLayoutVars>
      </dgm:prSet>
      <dgm:spPr/>
      <dgm:t>
        <a:bodyPr/>
        <a:lstStyle/>
        <a:p>
          <a:endParaRPr lang="en-US"/>
        </a:p>
      </dgm:t>
    </dgm:pt>
  </dgm:ptLst>
  <dgm:cxnLst>
    <dgm:cxn modelId="{FCE8DB98-7FB2-454F-8E08-519F3A8028EE}" type="presOf" srcId="{F70A6822-1322-4BC5-AC94-7ADC65C0BBB7}" destId="{0A8CAE54-C0C9-4486-B5FA-037B0899EC18}" srcOrd="0" destOrd="0" presId="urn:microsoft.com/office/officeart/2005/8/layout/default"/>
    <dgm:cxn modelId="{D3184ED0-69B4-4CA9-80E2-B5209B80884D}" type="presOf" srcId="{84792785-05FD-42E2-97E1-8D30966C6A2A}" destId="{A284B4D6-B8F9-4C87-A810-8C4755385973}" srcOrd="0" destOrd="0" presId="urn:microsoft.com/office/officeart/2005/8/layout/default"/>
    <dgm:cxn modelId="{804AA2C9-C183-4E9E-8115-9713A2B54430}" srcId="{EC1E95FB-3FBF-4C96-8EE6-25CC24E5F397}" destId="{A572EE1E-C4AD-46B7-AAFD-88F6707AEE59}" srcOrd="1" destOrd="0" parTransId="{27D88CAF-B406-488A-A821-D90008A9CDC2}" sibTransId="{4EB85D7D-D9CB-4921-90D5-D146FCCD55C4}"/>
    <dgm:cxn modelId="{D1F3CEAF-97F9-4983-B2D2-07FA508E8F69}" srcId="{EC1E95FB-3FBF-4C96-8EE6-25CC24E5F397}" destId="{5E57E498-62EA-436E-BBE8-A2AD5DA4B475}" srcOrd="4" destOrd="0" parTransId="{3B1E633C-755D-4C4F-AA6B-FA5D9680F74F}" sibTransId="{F88D300C-54CA-4987-8B12-93B62037ADEE}"/>
    <dgm:cxn modelId="{ED1603C1-E4D6-4935-B3A3-7AC28201EB14}" srcId="{EC1E95FB-3FBF-4C96-8EE6-25CC24E5F397}" destId="{5CA6377C-14F0-4B2F-BBDB-09236E33C6C1}" srcOrd="8" destOrd="0" parTransId="{4EE1FDDB-B0C2-4C0F-81B3-706CF26E1028}" sibTransId="{2E18E27A-25B4-440A-8C69-6FC61F212EC6}"/>
    <dgm:cxn modelId="{683B0DA2-BF68-4854-B06B-6FE3358B303C}" type="presOf" srcId="{5E57E498-62EA-436E-BBE8-A2AD5DA4B475}" destId="{7932DE54-7CA0-497C-93DC-B09FF88580A7}" srcOrd="0" destOrd="0" presId="urn:microsoft.com/office/officeart/2005/8/layout/default"/>
    <dgm:cxn modelId="{500DD4A8-30A0-4DCA-AC8F-2532148D3C6F}" srcId="{EC1E95FB-3FBF-4C96-8EE6-25CC24E5F397}" destId="{D5BFEE37-DED5-41C6-BB60-C735A3DC991B}" srcOrd="7" destOrd="0" parTransId="{8CBA8B34-2BDE-4488-A5F8-86DAF09BFBF3}" sibTransId="{45C1F521-739F-44B9-8EE6-A8A8BB6917B2}"/>
    <dgm:cxn modelId="{C9285480-D2C8-4988-A5FD-0882AEA75B01}" type="presOf" srcId="{75FD7772-05FB-41A2-8FF5-6DC2E27F427E}" destId="{A487D9C9-2384-4452-868B-D895099016EE}" srcOrd="0" destOrd="0" presId="urn:microsoft.com/office/officeart/2005/8/layout/default"/>
    <dgm:cxn modelId="{97535044-8788-47E3-8639-7D5237BA5AE6}" type="presOf" srcId="{5CA6377C-14F0-4B2F-BBDB-09236E33C6C1}" destId="{E074D413-48ED-444E-BED2-123D163E71F6}" srcOrd="0" destOrd="0" presId="urn:microsoft.com/office/officeart/2005/8/layout/default"/>
    <dgm:cxn modelId="{73DD65AD-48AE-4104-9788-DEE488556452}" type="presOf" srcId="{A572EE1E-C4AD-46B7-AAFD-88F6707AEE59}" destId="{61C4E51B-89E6-443A-A7DD-5860E2EEFB72}" srcOrd="0" destOrd="0" presId="urn:microsoft.com/office/officeart/2005/8/layout/default"/>
    <dgm:cxn modelId="{55892031-1250-4339-96D5-E139E1D96584}" type="presOf" srcId="{4A09048C-4947-4FE9-BA85-8F8DEA7A5EAF}" destId="{133A02F7-22EA-40FF-A879-69AFB3F61314}" srcOrd="0" destOrd="0" presId="urn:microsoft.com/office/officeart/2005/8/layout/default"/>
    <dgm:cxn modelId="{68E08232-6EA2-4A16-9026-368F3BDE3AC1}" srcId="{EC1E95FB-3FBF-4C96-8EE6-25CC24E5F397}" destId="{4A09048C-4947-4FE9-BA85-8F8DEA7A5EAF}" srcOrd="0" destOrd="0" parTransId="{86C8875A-762E-4622-BAC5-BAC424AED65B}" sibTransId="{D92C420A-D6E6-424E-8B70-7067C8D6B321}"/>
    <dgm:cxn modelId="{CCDFB914-6742-49F1-BD20-02F85AFE047D}" srcId="{EC1E95FB-3FBF-4C96-8EE6-25CC24E5F397}" destId="{5FD14EC5-1880-40C7-ADC3-4843CDA7B23F}" srcOrd="5" destOrd="0" parTransId="{2910C940-06E8-451B-9944-EADD5FC9998F}" sibTransId="{FCE58C13-E397-4FCD-A5B9-C91BC48B5CE0}"/>
    <dgm:cxn modelId="{858DA1CF-5021-496B-894B-F520A6630AE9}" type="presOf" srcId="{D5BFEE37-DED5-41C6-BB60-C735A3DC991B}" destId="{AE50C30E-D75E-4B37-8194-4BC72BEAF33A}" srcOrd="0" destOrd="0" presId="urn:microsoft.com/office/officeart/2005/8/layout/default"/>
    <dgm:cxn modelId="{8F8BDE1F-9149-42B8-B515-AE0579AC7E4B}" srcId="{EC1E95FB-3FBF-4C96-8EE6-25CC24E5F397}" destId="{F70A6822-1322-4BC5-AC94-7ADC65C0BBB7}" srcOrd="2" destOrd="0" parTransId="{96390DCF-ED28-4239-BBDB-B953CDDF6DCE}" sibTransId="{4FFAF316-5FA8-41EA-9536-485D7FB7A8C7}"/>
    <dgm:cxn modelId="{6F1456ED-5E81-45B0-B623-478BD334A6A4}" type="presOf" srcId="{5FD14EC5-1880-40C7-ADC3-4843CDA7B23F}" destId="{E02AAB1E-26B2-4B08-ABEA-0CF9C88B248B}" srcOrd="0" destOrd="0" presId="urn:microsoft.com/office/officeart/2005/8/layout/default"/>
    <dgm:cxn modelId="{098B9E25-76EF-4462-B4C8-F0A1E7795774}" srcId="{EC1E95FB-3FBF-4C96-8EE6-25CC24E5F397}" destId="{75FD7772-05FB-41A2-8FF5-6DC2E27F427E}" srcOrd="3" destOrd="0" parTransId="{30A57BD9-6A79-4016-8C21-F954F98ADD6D}" sibTransId="{7A0292A4-89B1-422D-971B-522539ABEC59}"/>
    <dgm:cxn modelId="{3880550E-3C5A-41F6-9FBB-76E777A85B2B}" type="presOf" srcId="{EC1E95FB-3FBF-4C96-8EE6-25CC24E5F397}" destId="{5F689522-AA04-4D02-85A9-D32728BE0E41}" srcOrd="0" destOrd="0" presId="urn:microsoft.com/office/officeart/2005/8/layout/default"/>
    <dgm:cxn modelId="{48BA639E-4ED7-41EB-82D1-DE937B9D2D0C}" srcId="{EC1E95FB-3FBF-4C96-8EE6-25CC24E5F397}" destId="{84792785-05FD-42E2-97E1-8D30966C6A2A}" srcOrd="6" destOrd="0" parTransId="{2D5F32F4-62D4-4781-88EF-5A8228AF8897}" sibTransId="{01E5CC2C-2FC9-465A-B7B5-DC6039B354CB}"/>
    <dgm:cxn modelId="{EED32F8A-F113-4318-B6E4-1011956A8227}" type="presParOf" srcId="{5F689522-AA04-4D02-85A9-D32728BE0E41}" destId="{133A02F7-22EA-40FF-A879-69AFB3F61314}" srcOrd="0" destOrd="0" presId="urn:microsoft.com/office/officeart/2005/8/layout/default"/>
    <dgm:cxn modelId="{67CBF407-38B9-4DEB-A30F-1BD533579215}" type="presParOf" srcId="{5F689522-AA04-4D02-85A9-D32728BE0E41}" destId="{4600C87E-9923-4E1E-B973-1C3635BC8C08}" srcOrd="1" destOrd="0" presId="urn:microsoft.com/office/officeart/2005/8/layout/default"/>
    <dgm:cxn modelId="{90A5CCCB-4523-4BC2-A06D-121CD6353F37}" type="presParOf" srcId="{5F689522-AA04-4D02-85A9-D32728BE0E41}" destId="{61C4E51B-89E6-443A-A7DD-5860E2EEFB72}" srcOrd="2" destOrd="0" presId="urn:microsoft.com/office/officeart/2005/8/layout/default"/>
    <dgm:cxn modelId="{DD4EC101-4F2E-46B5-B80B-A93158094FA7}" type="presParOf" srcId="{5F689522-AA04-4D02-85A9-D32728BE0E41}" destId="{AF8FD030-4397-432E-9740-120D63D17EB6}" srcOrd="3" destOrd="0" presId="urn:microsoft.com/office/officeart/2005/8/layout/default"/>
    <dgm:cxn modelId="{52C1BE09-4124-420F-8E96-51CBF7B50165}" type="presParOf" srcId="{5F689522-AA04-4D02-85A9-D32728BE0E41}" destId="{0A8CAE54-C0C9-4486-B5FA-037B0899EC18}" srcOrd="4" destOrd="0" presId="urn:microsoft.com/office/officeart/2005/8/layout/default"/>
    <dgm:cxn modelId="{09D5E2D1-3D43-4FA3-A421-6072735BD3C9}" type="presParOf" srcId="{5F689522-AA04-4D02-85A9-D32728BE0E41}" destId="{F113B340-F0BC-4132-9CC8-785FBCE11344}" srcOrd="5" destOrd="0" presId="urn:microsoft.com/office/officeart/2005/8/layout/default"/>
    <dgm:cxn modelId="{9EACB897-5BFA-44F2-8EC5-CA06ECA4257A}" type="presParOf" srcId="{5F689522-AA04-4D02-85A9-D32728BE0E41}" destId="{A487D9C9-2384-4452-868B-D895099016EE}" srcOrd="6" destOrd="0" presId="urn:microsoft.com/office/officeart/2005/8/layout/default"/>
    <dgm:cxn modelId="{924F5074-5744-4988-A01A-B33025C25F48}" type="presParOf" srcId="{5F689522-AA04-4D02-85A9-D32728BE0E41}" destId="{DCBAF21E-97A0-47FD-BE40-BB524E523A44}" srcOrd="7" destOrd="0" presId="urn:microsoft.com/office/officeart/2005/8/layout/default"/>
    <dgm:cxn modelId="{DDF75D2B-8EE3-475D-9A3B-28DCE2DBDE38}" type="presParOf" srcId="{5F689522-AA04-4D02-85A9-D32728BE0E41}" destId="{7932DE54-7CA0-497C-93DC-B09FF88580A7}" srcOrd="8" destOrd="0" presId="urn:microsoft.com/office/officeart/2005/8/layout/default"/>
    <dgm:cxn modelId="{352B3C9C-EC7B-4147-8710-86F13E61FB4B}" type="presParOf" srcId="{5F689522-AA04-4D02-85A9-D32728BE0E41}" destId="{81739AEF-98AC-4800-B10B-E15B92F3DBA4}" srcOrd="9" destOrd="0" presId="urn:microsoft.com/office/officeart/2005/8/layout/default"/>
    <dgm:cxn modelId="{6FCD014E-7747-4D3C-A1EF-72A1FD66C32C}" type="presParOf" srcId="{5F689522-AA04-4D02-85A9-D32728BE0E41}" destId="{E02AAB1E-26B2-4B08-ABEA-0CF9C88B248B}" srcOrd="10" destOrd="0" presId="urn:microsoft.com/office/officeart/2005/8/layout/default"/>
    <dgm:cxn modelId="{A2AB9333-9CE9-48C2-8282-1AAD6EB43C57}" type="presParOf" srcId="{5F689522-AA04-4D02-85A9-D32728BE0E41}" destId="{451DB60D-4FA3-4991-951C-9BCF7FC4D006}" srcOrd="11" destOrd="0" presId="urn:microsoft.com/office/officeart/2005/8/layout/default"/>
    <dgm:cxn modelId="{3F7D47B5-C932-4F22-869E-73FD5BFF981A}" type="presParOf" srcId="{5F689522-AA04-4D02-85A9-D32728BE0E41}" destId="{A284B4D6-B8F9-4C87-A810-8C4755385973}" srcOrd="12" destOrd="0" presId="urn:microsoft.com/office/officeart/2005/8/layout/default"/>
    <dgm:cxn modelId="{1E3DEBE2-60EF-4D7D-90A4-2E4336FB7057}" type="presParOf" srcId="{5F689522-AA04-4D02-85A9-D32728BE0E41}" destId="{F3208D3C-DE58-47AB-BF27-B94CA4D6F065}" srcOrd="13" destOrd="0" presId="urn:microsoft.com/office/officeart/2005/8/layout/default"/>
    <dgm:cxn modelId="{E1461A55-938A-4754-A09A-A31F45F73DD9}" type="presParOf" srcId="{5F689522-AA04-4D02-85A9-D32728BE0E41}" destId="{AE50C30E-D75E-4B37-8194-4BC72BEAF33A}" srcOrd="14" destOrd="0" presId="urn:microsoft.com/office/officeart/2005/8/layout/default"/>
    <dgm:cxn modelId="{CF53480E-D188-4687-B229-031C12CC2F70}" type="presParOf" srcId="{5F689522-AA04-4D02-85A9-D32728BE0E41}" destId="{102211E8-91ED-44EB-A1E4-2037DCCF0FDD}" srcOrd="15" destOrd="0" presId="urn:microsoft.com/office/officeart/2005/8/layout/default"/>
    <dgm:cxn modelId="{DF3771DE-23B2-4F70-916B-8B45B7BD14AC}" type="presParOf" srcId="{5F689522-AA04-4D02-85A9-D32728BE0E41}" destId="{E074D413-48ED-444E-BED2-123D163E71F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763660-FB04-4FD1-84B7-AA83884A509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6BC42F5-FE48-4131-8D68-FC7C2BF99E9F}">
      <dgm:prSet phldrT="[Text]" custT="1"/>
      <dgm:spPr/>
      <dgm:t>
        <a:bodyPr/>
        <a:lstStyle/>
        <a:p>
          <a:r>
            <a:rPr lang="en-US" sz="1800" b="1" dirty="0" smtClean="0"/>
            <a:t>Spanish-speaking staff</a:t>
          </a:r>
          <a:endParaRPr lang="en-US" sz="1800" b="1" dirty="0"/>
        </a:p>
      </dgm:t>
    </dgm:pt>
    <dgm:pt modelId="{FB03C9CA-1B14-4255-8F6B-887E8FEC2637}" type="parTrans" cxnId="{C21FA315-2218-4E7D-A4D2-FFA3941274B0}">
      <dgm:prSet/>
      <dgm:spPr/>
      <dgm:t>
        <a:bodyPr/>
        <a:lstStyle/>
        <a:p>
          <a:endParaRPr lang="en-US" sz="3200" b="1"/>
        </a:p>
      </dgm:t>
    </dgm:pt>
    <dgm:pt modelId="{0D4EADE1-68F7-4C14-8F3B-4B800A9F54A1}" type="sibTrans" cxnId="{C21FA315-2218-4E7D-A4D2-FFA3941274B0}">
      <dgm:prSet/>
      <dgm:spPr/>
      <dgm:t>
        <a:bodyPr/>
        <a:lstStyle/>
        <a:p>
          <a:endParaRPr lang="en-US" sz="3200" b="1"/>
        </a:p>
      </dgm:t>
    </dgm:pt>
    <dgm:pt modelId="{B77A31BF-630F-4550-AFD2-30B53307FAC1}">
      <dgm:prSet custT="1"/>
      <dgm:spPr/>
      <dgm:t>
        <a:bodyPr/>
        <a:lstStyle/>
        <a:p>
          <a:r>
            <a:rPr lang="en-US" sz="1800" b="1" dirty="0" smtClean="0"/>
            <a:t>Transportation for families</a:t>
          </a:r>
          <a:endParaRPr lang="en-US" sz="1800" b="1" dirty="0"/>
        </a:p>
      </dgm:t>
    </dgm:pt>
    <dgm:pt modelId="{91FB6D11-4C00-4E97-AC42-221357456EC0}" type="parTrans" cxnId="{45E7501F-43D9-4EFD-87CB-B235C56F9509}">
      <dgm:prSet/>
      <dgm:spPr/>
      <dgm:t>
        <a:bodyPr/>
        <a:lstStyle/>
        <a:p>
          <a:endParaRPr lang="en-US" sz="3200" b="1"/>
        </a:p>
      </dgm:t>
    </dgm:pt>
    <dgm:pt modelId="{6148BB8F-7FD0-42E6-B5E4-C26F2D8461A2}" type="sibTrans" cxnId="{45E7501F-43D9-4EFD-87CB-B235C56F9509}">
      <dgm:prSet/>
      <dgm:spPr/>
      <dgm:t>
        <a:bodyPr/>
        <a:lstStyle/>
        <a:p>
          <a:endParaRPr lang="en-US" sz="3200" b="1"/>
        </a:p>
      </dgm:t>
    </dgm:pt>
    <dgm:pt modelId="{ED76D230-3FBE-4A49-BBFE-E7202C3A3BA0}">
      <dgm:prSet custT="1"/>
      <dgm:spPr/>
      <dgm:t>
        <a:bodyPr/>
        <a:lstStyle/>
        <a:p>
          <a:r>
            <a:rPr lang="en-US" sz="1800" b="1" dirty="0" smtClean="0"/>
            <a:t>Places to refer children who need more counseling time</a:t>
          </a:r>
          <a:endParaRPr lang="en-US" sz="1800" b="1" dirty="0"/>
        </a:p>
      </dgm:t>
    </dgm:pt>
    <dgm:pt modelId="{B6C07CD2-ECF2-44A6-A41F-83A260048D33}" type="parTrans" cxnId="{20F4205C-D54C-4F52-BB3F-E128D4ABEFBD}">
      <dgm:prSet/>
      <dgm:spPr/>
      <dgm:t>
        <a:bodyPr/>
        <a:lstStyle/>
        <a:p>
          <a:endParaRPr lang="en-US" sz="3200" b="1"/>
        </a:p>
      </dgm:t>
    </dgm:pt>
    <dgm:pt modelId="{B9F17A8E-8C0C-454D-888B-CA878BD83374}" type="sibTrans" cxnId="{20F4205C-D54C-4F52-BB3F-E128D4ABEFBD}">
      <dgm:prSet/>
      <dgm:spPr/>
      <dgm:t>
        <a:bodyPr/>
        <a:lstStyle/>
        <a:p>
          <a:endParaRPr lang="en-US" sz="3200" b="1"/>
        </a:p>
      </dgm:t>
    </dgm:pt>
    <dgm:pt modelId="{79042F6C-9C39-4C63-B5D8-8A7173DF2E0E}">
      <dgm:prSet custT="1"/>
      <dgm:spPr/>
      <dgm:t>
        <a:bodyPr/>
        <a:lstStyle/>
        <a:p>
          <a:r>
            <a:rPr lang="en-US" sz="1800" b="1" dirty="0" smtClean="0"/>
            <a:t>Ability to help families with basic resources</a:t>
          </a:r>
          <a:endParaRPr lang="en-US" sz="1800" b="1" dirty="0"/>
        </a:p>
      </dgm:t>
    </dgm:pt>
    <dgm:pt modelId="{C8045C4B-0AB9-4BE3-941C-199321A01854}" type="parTrans" cxnId="{18278B16-DB31-4E98-BCC2-8FB50C3ABBF5}">
      <dgm:prSet/>
      <dgm:spPr/>
      <dgm:t>
        <a:bodyPr/>
        <a:lstStyle/>
        <a:p>
          <a:endParaRPr lang="en-US" sz="3200" b="1"/>
        </a:p>
      </dgm:t>
    </dgm:pt>
    <dgm:pt modelId="{39DB1064-E3D6-45D0-9FD0-EED03B7E4C07}" type="sibTrans" cxnId="{18278B16-DB31-4E98-BCC2-8FB50C3ABBF5}">
      <dgm:prSet/>
      <dgm:spPr/>
      <dgm:t>
        <a:bodyPr/>
        <a:lstStyle/>
        <a:p>
          <a:endParaRPr lang="en-US" sz="3200" b="1"/>
        </a:p>
      </dgm:t>
    </dgm:pt>
    <dgm:pt modelId="{9240E2AA-6F72-4150-9409-00B90459B2DF}">
      <dgm:prSet custT="1"/>
      <dgm:spPr/>
      <dgm:t>
        <a:bodyPr/>
        <a:lstStyle/>
        <a:p>
          <a:r>
            <a:rPr lang="en-US" sz="1800" b="0" dirty="0" smtClean="0"/>
            <a:t>Staff in one program, which does not provide services outside of assigned schools and their offices, indicated that people without transportation are not easily able to access services.  </a:t>
          </a:r>
          <a:endParaRPr lang="en-US" sz="1800" b="0" dirty="0"/>
        </a:p>
      </dgm:t>
    </dgm:pt>
    <dgm:pt modelId="{0B79A0B0-2801-41DC-AFF0-4A4681896028}" type="parTrans" cxnId="{0B147C5A-ADF3-4DCF-9BB5-1B70F805A5A3}">
      <dgm:prSet/>
      <dgm:spPr/>
      <dgm:t>
        <a:bodyPr/>
        <a:lstStyle/>
        <a:p>
          <a:endParaRPr lang="en-US" sz="3200" b="1"/>
        </a:p>
      </dgm:t>
    </dgm:pt>
    <dgm:pt modelId="{33603EBD-7FC4-4174-8F32-15958209AF49}" type="sibTrans" cxnId="{0B147C5A-ADF3-4DCF-9BB5-1B70F805A5A3}">
      <dgm:prSet/>
      <dgm:spPr/>
      <dgm:t>
        <a:bodyPr/>
        <a:lstStyle/>
        <a:p>
          <a:endParaRPr lang="en-US" sz="3200" b="1"/>
        </a:p>
      </dgm:t>
    </dgm:pt>
    <dgm:pt modelId="{9A38AF39-150F-4611-BA91-33971512F95B}" type="pres">
      <dgm:prSet presAssocID="{95763660-FB04-4FD1-84B7-AA83884A509C}" presName="linear" presStyleCnt="0">
        <dgm:presLayoutVars>
          <dgm:dir/>
          <dgm:animLvl val="lvl"/>
          <dgm:resizeHandles val="exact"/>
        </dgm:presLayoutVars>
      </dgm:prSet>
      <dgm:spPr/>
      <dgm:t>
        <a:bodyPr/>
        <a:lstStyle/>
        <a:p>
          <a:endParaRPr lang="en-US"/>
        </a:p>
      </dgm:t>
    </dgm:pt>
    <dgm:pt modelId="{9B7ABFC8-C19B-4579-BD2A-F5E6B7C55A7B}" type="pres">
      <dgm:prSet presAssocID="{F6BC42F5-FE48-4131-8D68-FC7C2BF99E9F}" presName="parentLin" presStyleCnt="0"/>
      <dgm:spPr/>
    </dgm:pt>
    <dgm:pt modelId="{A2E27657-2874-44F9-93F4-12AF5C8946B1}" type="pres">
      <dgm:prSet presAssocID="{F6BC42F5-FE48-4131-8D68-FC7C2BF99E9F}" presName="parentLeftMargin" presStyleLbl="node1" presStyleIdx="0" presStyleCnt="4"/>
      <dgm:spPr/>
      <dgm:t>
        <a:bodyPr/>
        <a:lstStyle/>
        <a:p>
          <a:endParaRPr lang="en-US"/>
        </a:p>
      </dgm:t>
    </dgm:pt>
    <dgm:pt modelId="{D5AC76BD-AB17-4661-9BD5-992B15BC3239}" type="pres">
      <dgm:prSet presAssocID="{F6BC42F5-FE48-4131-8D68-FC7C2BF99E9F}" presName="parentText" presStyleLbl="node1" presStyleIdx="0" presStyleCnt="4">
        <dgm:presLayoutVars>
          <dgm:chMax val="0"/>
          <dgm:bulletEnabled val="1"/>
        </dgm:presLayoutVars>
      </dgm:prSet>
      <dgm:spPr/>
      <dgm:t>
        <a:bodyPr/>
        <a:lstStyle/>
        <a:p>
          <a:endParaRPr lang="en-US"/>
        </a:p>
      </dgm:t>
    </dgm:pt>
    <dgm:pt modelId="{B59E6304-6F8E-4051-9B69-959973089574}" type="pres">
      <dgm:prSet presAssocID="{F6BC42F5-FE48-4131-8D68-FC7C2BF99E9F}" presName="negativeSpace" presStyleCnt="0"/>
      <dgm:spPr/>
    </dgm:pt>
    <dgm:pt modelId="{84BF9D8B-C010-4656-B36D-B6A9C1146A21}" type="pres">
      <dgm:prSet presAssocID="{F6BC42F5-FE48-4131-8D68-FC7C2BF99E9F}" presName="childText" presStyleLbl="conFgAcc1" presStyleIdx="0" presStyleCnt="4">
        <dgm:presLayoutVars>
          <dgm:bulletEnabled val="1"/>
        </dgm:presLayoutVars>
      </dgm:prSet>
      <dgm:spPr/>
      <dgm:t>
        <a:bodyPr/>
        <a:lstStyle/>
        <a:p>
          <a:endParaRPr lang="en-US"/>
        </a:p>
      </dgm:t>
    </dgm:pt>
    <dgm:pt modelId="{85C2C898-81F8-449F-AF6B-E1ED698C88CB}" type="pres">
      <dgm:prSet presAssocID="{0D4EADE1-68F7-4C14-8F3B-4B800A9F54A1}" presName="spaceBetweenRectangles" presStyleCnt="0"/>
      <dgm:spPr/>
    </dgm:pt>
    <dgm:pt modelId="{F5557C1C-5611-495E-9DDB-B087384470BB}" type="pres">
      <dgm:prSet presAssocID="{B77A31BF-630F-4550-AFD2-30B53307FAC1}" presName="parentLin" presStyleCnt="0"/>
      <dgm:spPr/>
    </dgm:pt>
    <dgm:pt modelId="{F33E2CB3-7A77-4F0E-8F7A-80BCECD982E4}" type="pres">
      <dgm:prSet presAssocID="{B77A31BF-630F-4550-AFD2-30B53307FAC1}" presName="parentLeftMargin" presStyleLbl="node1" presStyleIdx="0" presStyleCnt="4"/>
      <dgm:spPr/>
      <dgm:t>
        <a:bodyPr/>
        <a:lstStyle/>
        <a:p>
          <a:endParaRPr lang="en-US"/>
        </a:p>
      </dgm:t>
    </dgm:pt>
    <dgm:pt modelId="{2165F25F-572B-4B46-9623-5093DD1FA186}" type="pres">
      <dgm:prSet presAssocID="{B77A31BF-630F-4550-AFD2-30B53307FAC1}" presName="parentText" presStyleLbl="node1" presStyleIdx="1" presStyleCnt="4">
        <dgm:presLayoutVars>
          <dgm:chMax val="0"/>
          <dgm:bulletEnabled val="1"/>
        </dgm:presLayoutVars>
      </dgm:prSet>
      <dgm:spPr/>
      <dgm:t>
        <a:bodyPr/>
        <a:lstStyle/>
        <a:p>
          <a:endParaRPr lang="en-US"/>
        </a:p>
      </dgm:t>
    </dgm:pt>
    <dgm:pt modelId="{661C7201-A07C-4D9E-BEC1-0547FC5955F0}" type="pres">
      <dgm:prSet presAssocID="{B77A31BF-630F-4550-AFD2-30B53307FAC1}" presName="negativeSpace" presStyleCnt="0"/>
      <dgm:spPr/>
    </dgm:pt>
    <dgm:pt modelId="{FAFBAC9B-6FD6-4852-9920-F096ACE03AC9}" type="pres">
      <dgm:prSet presAssocID="{B77A31BF-630F-4550-AFD2-30B53307FAC1}" presName="childText" presStyleLbl="conFgAcc1" presStyleIdx="1" presStyleCnt="4">
        <dgm:presLayoutVars>
          <dgm:bulletEnabled val="1"/>
        </dgm:presLayoutVars>
      </dgm:prSet>
      <dgm:spPr/>
      <dgm:t>
        <a:bodyPr/>
        <a:lstStyle/>
        <a:p>
          <a:endParaRPr lang="en-US"/>
        </a:p>
      </dgm:t>
    </dgm:pt>
    <dgm:pt modelId="{733096E6-485E-4F54-8063-B9FD306F7BA6}" type="pres">
      <dgm:prSet presAssocID="{6148BB8F-7FD0-42E6-B5E4-C26F2D8461A2}" presName="spaceBetweenRectangles" presStyleCnt="0"/>
      <dgm:spPr/>
    </dgm:pt>
    <dgm:pt modelId="{FAE689FD-12BA-45D8-A829-FC5C2749517E}" type="pres">
      <dgm:prSet presAssocID="{ED76D230-3FBE-4A49-BBFE-E7202C3A3BA0}" presName="parentLin" presStyleCnt="0"/>
      <dgm:spPr/>
    </dgm:pt>
    <dgm:pt modelId="{7BF37B37-89F1-455B-B34E-BA7DACBB941C}" type="pres">
      <dgm:prSet presAssocID="{ED76D230-3FBE-4A49-BBFE-E7202C3A3BA0}" presName="parentLeftMargin" presStyleLbl="node1" presStyleIdx="1" presStyleCnt="4"/>
      <dgm:spPr/>
      <dgm:t>
        <a:bodyPr/>
        <a:lstStyle/>
        <a:p>
          <a:endParaRPr lang="en-US"/>
        </a:p>
      </dgm:t>
    </dgm:pt>
    <dgm:pt modelId="{76F34DE3-D390-4FB0-9A84-BC9D3E7893A8}" type="pres">
      <dgm:prSet presAssocID="{ED76D230-3FBE-4A49-BBFE-E7202C3A3BA0}" presName="parentText" presStyleLbl="node1" presStyleIdx="2" presStyleCnt="4">
        <dgm:presLayoutVars>
          <dgm:chMax val="0"/>
          <dgm:bulletEnabled val="1"/>
        </dgm:presLayoutVars>
      </dgm:prSet>
      <dgm:spPr/>
      <dgm:t>
        <a:bodyPr/>
        <a:lstStyle/>
        <a:p>
          <a:endParaRPr lang="en-US"/>
        </a:p>
      </dgm:t>
    </dgm:pt>
    <dgm:pt modelId="{CBAB84E3-E07D-4F6D-9C8F-E7301887F7DB}" type="pres">
      <dgm:prSet presAssocID="{ED76D230-3FBE-4A49-BBFE-E7202C3A3BA0}" presName="negativeSpace" presStyleCnt="0"/>
      <dgm:spPr/>
    </dgm:pt>
    <dgm:pt modelId="{CAF4D17C-6297-45C5-9388-D6F632BECAA4}" type="pres">
      <dgm:prSet presAssocID="{ED76D230-3FBE-4A49-BBFE-E7202C3A3BA0}" presName="childText" presStyleLbl="conFgAcc1" presStyleIdx="2" presStyleCnt="4">
        <dgm:presLayoutVars>
          <dgm:bulletEnabled val="1"/>
        </dgm:presLayoutVars>
      </dgm:prSet>
      <dgm:spPr/>
      <dgm:t>
        <a:bodyPr/>
        <a:lstStyle/>
        <a:p>
          <a:endParaRPr lang="en-US"/>
        </a:p>
      </dgm:t>
    </dgm:pt>
    <dgm:pt modelId="{E747876C-75F9-477B-BD96-F7093AA32400}" type="pres">
      <dgm:prSet presAssocID="{B9F17A8E-8C0C-454D-888B-CA878BD83374}" presName="spaceBetweenRectangles" presStyleCnt="0"/>
      <dgm:spPr/>
    </dgm:pt>
    <dgm:pt modelId="{744DC54F-4261-4EF9-8BD7-58BC666D5A3E}" type="pres">
      <dgm:prSet presAssocID="{79042F6C-9C39-4C63-B5D8-8A7173DF2E0E}" presName="parentLin" presStyleCnt="0"/>
      <dgm:spPr/>
    </dgm:pt>
    <dgm:pt modelId="{722A8E43-9808-4481-84B6-8E23C941376E}" type="pres">
      <dgm:prSet presAssocID="{79042F6C-9C39-4C63-B5D8-8A7173DF2E0E}" presName="parentLeftMargin" presStyleLbl="node1" presStyleIdx="2" presStyleCnt="4"/>
      <dgm:spPr/>
      <dgm:t>
        <a:bodyPr/>
        <a:lstStyle/>
        <a:p>
          <a:endParaRPr lang="en-US"/>
        </a:p>
      </dgm:t>
    </dgm:pt>
    <dgm:pt modelId="{F27A66B2-7FD3-4F0D-94BE-CE6A606DD35A}" type="pres">
      <dgm:prSet presAssocID="{79042F6C-9C39-4C63-B5D8-8A7173DF2E0E}" presName="parentText" presStyleLbl="node1" presStyleIdx="3" presStyleCnt="4">
        <dgm:presLayoutVars>
          <dgm:chMax val="0"/>
          <dgm:bulletEnabled val="1"/>
        </dgm:presLayoutVars>
      </dgm:prSet>
      <dgm:spPr/>
      <dgm:t>
        <a:bodyPr/>
        <a:lstStyle/>
        <a:p>
          <a:endParaRPr lang="en-US"/>
        </a:p>
      </dgm:t>
    </dgm:pt>
    <dgm:pt modelId="{EE334064-67EA-48E8-A859-35A6FB33D054}" type="pres">
      <dgm:prSet presAssocID="{79042F6C-9C39-4C63-B5D8-8A7173DF2E0E}" presName="negativeSpace" presStyleCnt="0"/>
      <dgm:spPr/>
    </dgm:pt>
    <dgm:pt modelId="{FF1EF64D-572B-4531-A62C-0C7848CC6263}" type="pres">
      <dgm:prSet presAssocID="{79042F6C-9C39-4C63-B5D8-8A7173DF2E0E}" presName="childText" presStyleLbl="conFgAcc1" presStyleIdx="3" presStyleCnt="4">
        <dgm:presLayoutVars>
          <dgm:bulletEnabled val="1"/>
        </dgm:presLayoutVars>
      </dgm:prSet>
      <dgm:spPr/>
    </dgm:pt>
  </dgm:ptLst>
  <dgm:cxnLst>
    <dgm:cxn modelId="{90C3732B-057A-4206-9A5A-99A430444C7D}" type="presOf" srcId="{95763660-FB04-4FD1-84B7-AA83884A509C}" destId="{9A38AF39-150F-4611-BA91-33971512F95B}" srcOrd="0" destOrd="0" presId="urn:microsoft.com/office/officeart/2005/8/layout/list1"/>
    <dgm:cxn modelId="{7DCC5BC3-DF0F-4432-B230-F2991E11E807}" type="presOf" srcId="{79042F6C-9C39-4C63-B5D8-8A7173DF2E0E}" destId="{722A8E43-9808-4481-84B6-8E23C941376E}" srcOrd="0" destOrd="0" presId="urn:microsoft.com/office/officeart/2005/8/layout/list1"/>
    <dgm:cxn modelId="{D5EAA8F9-95ED-42FF-BC0F-7D21EF2953A7}" type="presOf" srcId="{F6BC42F5-FE48-4131-8D68-FC7C2BF99E9F}" destId="{A2E27657-2874-44F9-93F4-12AF5C8946B1}" srcOrd="0" destOrd="0" presId="urn:microsoft.com/office/officeart/2005/8/layout/list1"/>
    <dgm:cxn modelId="{0B147C5A-ADF3-4DCF-9BB5-1B70F805A5A3}" srcId="{B77A31BF-630F-4550-AFD2-30B53307FAC1}" destId="{9240E2AA-6F72-4150-9409-00B90459B2DF}" srcOrd="0" destOrd="0" parTransId="{0B79A0B0-2801-41DC-AFF0-4A4681896028}" sibTransId="{33603EBD-7FC4-4174-8F32-15958209AF49}"/>
    <dgm:cxn modelId="{18278B16-DB31-4E98-BCC2-8FB50C3ABBF5}" srcId="{95763660-FB04-4FD1-84B7-AA83884A509C}" destId="{79042F6C-9C39-4C63-B5D8-8A7173DF2E0E}" srcOrd="3" destOrd="0" parTransId="{C8045C4B-0AB9-4BE3-941C-199321A01854}" sibTransId="{39DB1064-E3D6-45D0-9FD0-EED03B7E4C07}"/>
    <dgm:cxn modelId="{DFC50D56-9C4F-4A7D-BAB6-405C2E339637}" type="presOf" srcId="{F6BC42F5-FE48-4131-8D68-FC7C2BF99E9F}" destId="{D5AC76BD-AB17-4661-9BD5-992B15BC3239}" srcOrd="1" destOrd="0" presId="urn:microsoft.com/office/officeart/2005/8/layout/list1"/>
    <dgm:cxn modelId="{20F4205C-D54C-4F52-BB3F-E128D4ABEFBD}" srcId="{95763660-FB04-4FD1-84B7-AA83884A509C}" destId="{ED76D230-3FBE-4A49-BBFE-E7202C3A3BA0}" srcOrd="2" destOrd="0" parTransId="{B6C07CD2-ECF2-44A6-A41F-83A260048D33}" sibTransId="{B9F17A8E-8C0C-454D-888B-CA878BD83374}"/>
    <dgm:cxn modelId="{EC49EE4D-1627-47EE-B3CB-D935C37ABAB3}" type="presOf" srcId="{9240E2AA-6F72-4150-9409-00B90459B2DF}" destId="{FAFBAC9B-6FD6-4852-9920-F096ACE03AC9}" srcOrd="0" destOrd="0" presId="urn:microsoft.com/office/officeart/2005/8/layout/list1"/>
    <dgm:cxn modelId="{D65E640E-B7F8-470A-B78B-6F8869993F4D}" type="presOf" srcId="{79042F6C-9C39-4C63-B5D8-8A7173DF2E0E}" destId="{F27A66B2-7FD3-4F0D-94BE-CE6A606DD35A}" srcOrd="1" destOrd="0" presId="urn:microsoft.com/office/officeart/2005/8/layout/list1"/>
    <dgm:cxn modelId="{45E7501F-43D9-4EFD-87CB-B235C56F9509}" srcId="{95763660-FB04-4FD1-84B7-AA83884A509C}" destId="{B77A31BF-630F-4550-AFD2-30B53307FAC1}" srcOrd="1" destOrd="0" parTransId="{91FB6D11-4C00-4E97-AC42-221357456EC0}" sibTransId="{6148BB8F-7FD0-42E6-B5E4-C26F2D8461A2}"/>
    <dgm:cxn modelId="{C21FA315-2218-4E7D-A4D2-FFA3941274B0}" srcId="{95763660-FB04-4FD1-84B7-AA83884A509C}" destId="{F6BC42F5-FE48-4131-8D68-FC7C2BF99E9F}" srcOrd="0" destOrd="0" parTransId="{FB03C9CA-1B14-4255-8F6B-887E8FEC2637}" sibTransId="{0D4EADE1-68F7-4C14-8F3B-4B800A9F54A1}"/>
    <dgm:cxn modelId="{39D2E515-A86D-4C3C-9178-198304224539}" type="presOf" srcId="{B77A31BF-630F-4550-AFD2-30B53307FAC1}" destId="{F33E2CB3-7A77-4F0E-8F7A-80BCECD982E4}" srcOrd="0" destOrd="0" presId="urn:microsoft.com/office/officeart/2005/8/layout/list1"/>
    <dgm:cxn modelId="{BDF5F647-227F-41BF-ACAF-D76DF364F14C}" type="presOf" srcId="{ED76D230-3FBE-4A49-BBFE-E7202C3A3BA0}" destId="{76F34DE3-D390-4FB0-9A84-BC9D3E7893A8}" srcOrd="1" destOrd="0" presId="urn:microsoft.com/office/officeart/2005/8/layout/list1"/>
    <dgm:cxn modelId="{BA74F960-2B36-4668-B439-AAE75D4E0D9B}" type="presOf" srcId="{B77A31BF-630F-4550-AFD2-30B53307FAC1}" destId="{2165F25F-572B-4B46-9623-5093DD1FA186}" srcOrd="1" destOrd="0" presId="urn:microsoft.com/office/officeart/2005/8/layout/list1"/>
    <dgm:cxn modelId="{8260A043-63FE-4D33-8D66-ED7DFEE84AB9}" type="presOf" srcId="{ED76D230-3FBE-4A49-BBFE-E7202C3A3BA0}" destId="{7BF37B37-89F1-455B-B34E-BA7DACBB941C}" srcOrd="0" destOrd="0" presId="urn:microsoft.com/office/officeart/2005/8/layout/list1"/>
    <dgm:cxn modelId="{2D1DD44D-6A94-495C-AA00-315477EEC794}" type="presParOf" srcId="{9A38AF39-150F-4611-BA91-33971512F95B}" destId="{9B7ABFC8-C19B-4579-BD2A-F5E6B7C55A7B}" srcOrd="0" destOrd="0" presId="urn:microsoft.com/office/officeart/2005/8/layout/list1"/>
    <dgm:cxn modelId="{32B5446A-146E-469E-BDB7-2696B6792E0A}" type="presParOf" srcId="{9B7ABFC8-C19B-4579-BD2A-F5E6B7C55A7B}" destId="{A2E27657-2874-44F9-93F4-12AF5C8946B1}" srcOrd="0" destOrd="0" presId="urn:microsoft.com/office/officeart/2005/8/layout/list1"/>
    <dgm:cxn modelId="{D45F7A0E-4DF0-41A4-A69C-9589EA141F26}" type="presParOf" srcId="{9B7ABFC8-C19B-4579-BD2A-F5E6B7C55A7B}" destId="{D5AC76BD-AB17-4661-9BD5-992B15BC3239}" srcOrd="1" destOrd="0" presId="urn:microsoft.com/office/officeart/2005/8/layout/list1"/>
    <dgm:cxn modelId="{608A354F-F4E6-4357-BDA3-066D5A9A5825}" type="presParOf" srcId="{9A38AF39-150F-4611-BA91-33971512F95B}" destId="{B59E6304-6F8E-4051-9B69-959973089574}" srcOrd="1" destOrd="0" presId="urn:microsoft.com/office/officeart/2005/8/layout/list1"/>
    <dgm:cxn modelId="{2023890E-3548-4633-8257-6F126F51672E}" type="presParOf" srcId="{9A38AF39-150F-4611-BA91-33971512F95B}" destId="{84BF9D8B-C010-4656-B36D-B6A9C1146A21}" srcOrd="2" destOrd="0" presId="urn:microsoft.com/office/officeart/2005/8/layout/list1"/>
    <dgm:cxn modelId="{0F3B61C6-1C52-4B1C-AF89-1BC146C87769}" type="presParOf" srcId="{9A38AF39-150F-4611-BA91-33971512F95B}" destId="{85C2C898-81F8-449F-AF6B-E1ED698C88CB}" srcOrd="3" destOrd="0" presId="urn:microsoft.com/office/officeart/2005/8/layout/list1"/>
    <dgm:cxn modelId="{52B1C6E6-1D67-43AA-8BFC-2BB3939CB592}" type="presParOf" srcId="{9A38AF39-150F-4611-BA91-33971512F95B}" destId="{F5557C1C-5611-495E-9DDB-B087384470BB}" srcOrd="4" destOrd="0" presId="urn:microsoft.com/office/officeart/2005/8/layout/list1"/>
    <dgm:cxn modelId="{C432B82F-BFD2-44B6-9090-EC8FF71FD0FF}" type="presParOf" srcId="{F5557C1C-5611-495E-9DDB-B087384470BB}" destId="{F33E2CB3-7A77-4F0E-8F7A-80BCECD982E4}" srcOrd="0" destOrd="0" presId="urn:microsoft.com/office/officeart/2005/8/layout/list1"/>
    <dgm:cxn modelId="{39817A16-715A-4C1A-923E-DFA78735F976}" type="presParOf" srcId="{F5557C1C-5611-495E-9DDB-B087384470BB}" destId="{2165F25F-572B-4B46-9623-5093DD1FA186}" srcOrd="1" destOrd="0" presId="urn:microsoft.com/office/officeart/2005/8/layout/list1"/>
    <dgm:cxn modelId="{5BD6F046-9BE2-4FA8-B5F0-FBB260D04CE4}" type="presParOf" srcId="{9A38AF39-150F-4611-BA91-33971512F95B}" destId="{661C7201-A07C-4D9E-BEC1-0547FC5955F0}" srcOrd="5" destOrd="0" presId="urn:microsoft.com/office/officeart/2005/8/layout/list1"/>
    <dgm:cxn modelId="{6E1DCCCC-26A7-403E-A232-41484A38323C}" type="presParOf" srcId="{9A38AF39-150F-4611-BA91-33971512F95B}" destId="{FAFBAC9B-6FD6-4852-9920-F096ACE03AC9}" srcOrd="6" destOrd="0" presId="urn:microsoft.com/office/officeart/2005/8/layout/list1"/>
    <dgm:cxn modelId="{EEFB3DAB-6077-451D-8EEF-15F04A537889}" type="presParOf" srcId="{9A38AF39-150F-4611-BA91-33971512F95B}" destId="{733096E6-485E-4F54-8063-B9FD306F7BA6}" srcOrd="7" destOrd="0" presId="urn:microsoft.com/office/officeart/2005/8/layout/list1"/>
    <dgm:cxn modelId="{49B6D88E-7FA7-41E6-84EB-CE29BF6328FD}" type="presParOf" srcId="{9A38AF39-150F-4611-BA91-33971512F95B}" destId="{FAE689FD-12BA-45D8-A829-FC5C2749517E}" srcOrd="8" destOrd="0" presId="urn:microsoft.com/office/officeart/2005/8/layout/list1"/>
    <dgm:cxn modelId="{9B7BAA6B-1677-4069-9262-B43CA84577D2}" type="presParOf" srcId="{FAE689FD-12BA-45D8-A829-FC5C2749517E}" destId="{7BF37B37-89F1-455B-B34E-BA7DACBB941C}" srcOrd="0" destOrd="0" presId="urn:microsoft.com/office/officeart/2005/8/layout/list1"/>
    <dgm:cxn modelId="{D3EC308D-88CB-40D3-A1FB-3B9813304F04}" type="presParOf" srcId="{FAE689FD-12BA-45D8-A829-FC5C2749517E}" destId="{76F34DE3-D390-4FB0-9A84-BC9D3E7893A8}" srcOrd="1" destOrd="0" presId="urn:microsoft.com/office/officeart/2005/8/layout/list1"/>
    <dgm:cxn modelId="{7AF4738C-0745-47D6-9A8A-AE28090F2B1A}" type="presParOf" srcId="{9A38AF39-150F-4611-BA91-33971512F95B}" destId="{CBAB84E3-E07D-4F6D-9C8F-E7301887F7DB}" srcOrd="9" destOrd="0" presId="urn:microsoft.com/office/officeart/2005/8/layout/list1"/>
    <dgm:cxn modelId="{2E122F06-ABA6-4093-A430-1D421C41DB24}" type="presParOf" srcId="{9A38AF39-150F-4611-BA91-33971512F95B}" destId="{CAF4D17C-6297-45C5-9388-D6F632BECAA4}" srcOrd="10" destOrd="0" presId="urn:microsoft.com/office/officeart/2005/8/layout/list1"/>
    <dgm:cxn modelId="{BDF85525-D0E4-4C62-B245-16E03638F184}" type="presParOf" srcId="{9A38AF39-150F-4611-BA91-33971512F95B}" destId="{E747876C-75F9-477B-BD96-F7093AA32400}" srcOrd="11" destOrd="0" presId="urn:microsoft.com/office/officeart/2005/8/layout/list1"/>
    <dgm:cxn modelId="{8FA002EF-FF49-4A51-AC7B-1C2521B798F7}" type="presParOf" srcId="{9A38AF39-150F-4611-BA91-33971512F95B}" destId="{744DC54F-4261-4EF9-8BD7-58BC666D5A3E}" srcOrd="12" destOrd="0" presId="urn:microsoft.com/office/officeart/2005/8/layout/list1"/>
    <dgm:cxn modelId="{7CFCDC35-A658-4F13-BDD1-A3C250ADEEC0}" type="presParOf" srcId="{744DC54F-4261-4EF9-8BD7-58BC666D5A3E}" destId="{722A8E43-9808-4481-84B6-8E23C941376E}" srcOrd="0" destOrd="0" presId="urn:microsoft.com/office/officeart/2005/8/layout/list1"/>
    <dgm:cxn modelId="{CC0084C8-B7E0-4725-AFFB-79BD4D40F8B3}" type="presParOf" srcId="{744DC54F-4261-4EF9-8BD7-58BC666D5A3E}" destId="{F27A66B2-7FD3-4F0D-94BE-CE6A606DD35A}" srcOrd="1" destOrd="0" presId="urn:microsoft.com/office/officeart/2005/8/layout/list1"/>
    <dgm:cxn modelId="{56E238BD-593F-4E70-8731-173A02A9B94C}" type="presParOf" srcId="{9A38AF39-150F-4611-BA91-33971512F95B}" destId="{EE334064-67EA-48E8-A859-35A6FB33D054}" srcOrd="13" destOrd="0" presId="urn:microsoft.com/office/officeart/2005/8/layout/list1"/>
    <dgm:cxn modelId="{AFDEEBD0-6CC8-40F7-8548-0635A9933547}" type="presParOf" srcId="{9A38AF39-150F-4611-BA91-33971512F95B}" destId="{FF1EF64D-572B-4531-A62C-0C7848CC626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3989F-3AA8-4445-B567-BBF0C92CBDD1}" type="datetimeFigureOut">
              <a:rPr lang="en-US" smtClean="0"/>
              <a:t>2/21/2018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D3798-188E-4C01-BC48-664EE46FCB96}" type="slidenum">
              <a:rPr lang="en-US" smtClean="0"/>
              <a:t>‹#›</a:t>
            </a:fld>
            <a:endParaRPr lang="en-US"/>
          </a:p>
        </p:txBody>
      </p:sp>
    </p:spTree>
    <p:extLst>
      <p:ext uri="{BB962C8B-B14F-4D97-AF65-F5344CB8AC3E}">
        <p14:creationId xmlns:p14="http://schemas.microsoft.com/office/powerpoint/2010/main" val="186367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F779A6DD-8E16-443E-BFF6-5E39A9421689}" type="datetimeFigureOut">
              <a:rPr lang="en-US" smtClean="0"/>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B35FB972-7AB5-4AE5-852B-7279C6D073B2}" type="slidenum">
              <a:rPr lang="en-US" smtClean="0"/>
              <a:t>‹#›</a:t>
            </a:fld>
            <a:endParaRPr lang="en-US"/>
          </a:p>
        </p:txBody>
      </p:sp>
    </p:spTree>
    <p:extLst>
      <p:ext uri="{BB962C8B-B14F-4D97-AF65-F5344CB8AC3E}">
        <p14:creationId xmlns:p14="http://schemas.microsoft.com/office/powerpoint/2010/main" val="167678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a:t>
            </a:fld>
            <a:endParaRPr lang="en-US"/>
          </a:p>
        </p:txBody>
      </p:sp>
    </p:spTree>
    <p:extLst>
      <p:ext uri="{BB962C8B-B14F-4D97-AF65-F5344CB8AC3E}">
        <p14:creationId xmlns:p14="http://schemas.microsoft.com/office/powerpoint/2010/main" val="298276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10</a:t>
            </a:fld>
            <a:endParaRPr lang="en-US"/>
          </a:p>
        </p:txBody>
      </p:sp>
    </p:spTree>
    <p:extLst>
      <p:ext uri="{BB962C8B-B14F-4D97-AF65-F5344CB8AC3E}">
        <p14:creationId xmlns:p14="http://schemas.microsoft.com/office/powerpoint/2010/main" val="191878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11</a:t>
            </a:fld>
            <a:endParaRPr lang="en-US"/>
          </a:p>
        </p:txBody>
      </p:sp>
    </p:spTree>
    <p:extLst>
      <p:ext uri="{BB962C8B-B14F-4D97-AF65-F5344CB8AC3E}">
        <p14:creationId xmlns:p14="http://schemas.microsoft.com/office/powerpoint/2010/main" val="55077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12</a:t>
            </a:fld>
            <a:endParaRPr lang="en-US"/>
          </a:p>
        </p:txBody>
      </p:sp>
    </p:spTree>
    <p:extLst>
      <p:ext uri="{BB962C8B-B14F-4D97-AF65-F5344CB8AC3E}">
        <p14:creationId xmlns:p14="http://schemas.microsoft.com/office/powerpoint/2010/main" val="359300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children get referred</a:t>
            </a:r>
            <a:r>
              <a:rPr lang="en-US" baseline="0" dirty="0" smtClean="0"/>
              <a:t> to STAR due to behavior issues stemming from these common reasons.</a:t>
            </a:r>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13</a:t>
            </a:fld>
            <a:endParaRPr lang="en-US" dirty="0"/>
          </a:p>
        </p:txBody>
      </p:sp>
    </p:spTree>
    <p:extLst>
      <p:ext uri="{BB962C8B-B14F-4D97-AF65-F5344CB8AC3E}">
        <p14:creationId xmlns:p14="http://schemas.microsoft.com/office/powerpoint/2010/main" val="189073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14</a:t>
            </a:fld>
            <a:endParaRPr lang="en-US"/>
          </a:p>
        </p:txBody>
      </p:sp>
    </p:spTree>
    <p:extLst>
      <p:ext uri="{BB962C8B-B14F-4D97-AF65-F5344CB8AC3E}">
        <p14:creationId xmlns:p14="http://schemas.microsoft.com/office/powerpoint/2010/main" val="219627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15</a:t>
            </a:fld>
            <a:endParaRPr lang="en-US"/>
          </a:p>
        </p:txBody>
      </p:sp>
    </p:spTree>
    <p:extLst>
      <p:ext uri="{BB962C8B-B14F-4D97-AF65-F5344CB8AC3E}">
        <p14:creationId xmlns:p14="http://schemas.microsoft.com/office/powerpoint/2010/main" val="63644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26">
              <a:defRPr/>
            </a:pPr>
            <a:r>
              <a:rPr lang="en-US" dirty="0"/>
              <a:t>When asked what changes they have seen in their child’s behavior after accessing STAR services, many interviewees reported that their children are calmer and less angry. Several interviewees also mentioned that their child shows greater self-esteem and a more positive outlook on life. Several also mentioned positive behavior changes at school. </a:t>
            </a:r>
          </a:p>
          <a:p>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16</a:t>
            </a:fld>
            <a:endParaRPr lang="en-US" dirty="0"/>
          </a:p>
        </p:txBody>
      </p:sp>
    </p:spTree>
    <p:extLst>
      <p:ext uri="{BB962C8B-B14F-4D97-AF65-F5344CB8AC3E}">
        <p14:creationId xmlns:p14="http://schemas.microsoft.com/office/powerpoint/2010/main" val="217725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26">
              <a:defRPr/>
            </a:pPr>
            <a:r>
              <a:rPr lang="en-US" dirty="0"/>
              <a:t>When asked what, if any, changes STAR has made to the way that they parent, most interviewees emphasized improved communication among family members. These interviewees said they learned to be patient, manage their frustration, and communicate without yelling when talking to their children. Some cited STAR as being responsible for them spending more time with their children and giving them more individual attention.</a:t>
            </a:r>
          </a:p>
          <a:p>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17</a:t>
            </a:fld>
            <a:endParaRPr lang="en-US" dirty="0"/>
          </a:p>
        </p:txBody>
      </p:sp>
    </p:spTree>
    <p:extLst>
      <p:ext uri="{BB962C8B-B14F-4D97-AF65-F5344CB8AC3E}">
        <p14:creationId xmlns:p14="http://schemas.microsoft.com/office/powerpoint/2010/main" val="348579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26">
              <a:defRPr/>
            </a:pPr>
            <a:r>
              <a:rPr lang="en-US" dirty="0"/>
              <a:t>Many described how they continue to use the skills they learned from STAR and the difference it makes in their relationships with their children. They credited the counselor’s calm and friendly demeanor for helping them feel comfortable enough to open up and recognize what they could do better as a parent.</a:t>
            </a:r>
          </a:p>
          <a:p>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18</a:t>
            </a:fld>
            <a:endParaRPr lang="en-US" dirty="0"/>
          </a:p>
        </p:txBody>
      </p:sp>
    </p:spTree>
    <p:extLst>
      <p:ext uri="{BB962C8B-B14F-4D97-AF65-F5344CB8AC3E}">
        <p14:creationId xmlns:p14="http://schemas.microsoft.com/office/powerpoint/2010/main" val="155286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 AUDIO ADDED</a:t>
            </a:r>
          </a:p>
          <a:p>
            <a:pPr defTabSz="897426">
              <a:defRPr/>
            </a:pPr>
            <a:r>
              <a:rPr lang="en-US" dirty="0" smtClean="0"/>
              <a:t>Where would you have gone? 060217 TB Houston Phone Interview 12 PM.MP3 19:40 - 20:01 "I don't know where we would have gone... go through a lot of loops and nooks."</a:t>
            </a:r>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19</a:t>
            </a:fld>
            <a:endParaRPr lang="en-US" dirty="0"/>
          </a:p>
        </p:txBody>
      </p:sp>
    </p:spTree>
    <p:extLst>
      <p:ext uri="{BB962C8B-B14F-4D97-AF65-F5344CB8AC3E}">
        <p14:creationId xmlns:p14="http://schemas.microsoft.com/office/powerpoint/2010/main" val="145204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2</a:t>
            </a:fld>
            <a:endParaRPr lang="en-US"/>
          </a:p>
        </p:txBody>
      </p:sp>
    </p:spTree>
    <p:extLst>
      <p:ext uri="{BB962C8B-B14F-4D97-AF65-F5344CB8AC3E}">
        <p14:creationId xmlns:p14="http://schemas.microsoft.com/office/powerpoint/2010/main" val="144799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20</a:t>
            </a:fld>
            <a:endParaRPr lang="en-US"/>
          </a:p>
        </p:txBody>
      </p:sp>
    </p:spTree>
    <p:extLst>
      <p:ext uri="{BB962C8B-B14F-4D97-AF65-F5344CB8AC3E}">
        <p14:creationId xmlns:p14="http://schemas.microsoft.com/office/powerpoint/2010/main" val="271646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21</a:t>
            </a:fld>
            <a:endParaRPr lang="en-US"/>
          </a:p>
        </p:txBody>
      </p:sp>
    </p:spTree>
    <p:extLst>
      <p:ext uri="{BB962C8B-B14F-4D97-AF65-F5344CB8AC3E}">
        <p14:creationId xmlns:p14="http://schemas.microsoft.com/office/powerpoint/2010/main" val="43308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counseling time for STAR is 6</a:t>
            </a:r>
            <a:r>
              <a:rPr lang="en-US" baseline="0" dirty="0" smtClean="0"/>
              <a:t> months.</a:t>
            </a:r>
          </a:p>
        </p:txBody>
      </p:sp>
      <p:sp>
        <p:nvSpPr>
          <p:cNvPr id="4" name="Slide Number Placeholder 3"/>
          <p:cNvSpPr>
            <a:spLocks noGrp="1"/>
          </p:cNvSpPr>
          <p:nvPr>
            <p:ph type="sldNum" sz="quarter" idx="10"/>
          </p:nvPr>
        </p:nvSpPr>
        <p:spPr/>
        <p:txBody>
          <a:bodyPr/>
          <a:lstStyle/>
          <a:p>
            <a:fld id="{DBC3FEA3-DD50-4923-880D-A962F85F0A4B}" type="slidenum">
              <a:rPr lang="en-US" smtClean="0"/>
              <a:t>22</a:t>
            </a:fld>
            <a:endParaRPr lang="en-US" dirty="0"/>
          </a:p>
        </p:txBody>
      </p:sp>
    </p:spTree>
    <p:extLst>
      <p:ext uri="{BB962C8B-B14F-4D97-AF65-F5344CB8AC3E}">
        <p14:creationId xmlns:p14="http://schemas.microsoft.com/office/powerpoint/2010/main" val="410854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23</a:t>
            </a:fld>
            <a:endParaRPr lang="en-US"/>
          </a:p>
        </p:txBody>
      </p:sp>
    </p:spTree>
    <p:extLst>
      <p:ext uri="{BB962C8B-B14F-4D97-AF65-F5344CB8AC3E}">
        <p14:creationId xmlns:p14="http://schemas.microsoft.com/office/powerpoint/2010/main" val="1444832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3091105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115007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r>
              <a:rPr lang="en-US" dirty="0" smtClean="0"/>
              <a:t>-Why National Family Support Network and National</a:t>
            </a:r>
            <a:r>
              <a:rPr lang="en-US" baseline="0" dirty="0" smtClean="0"/>
              <a:t> Quality Standards for Family Strengthening and Support?</a:t>
            </a:r>
          </a:p>
          <a:p>
            <a:r>
              <a:rPr lang="en-US" dirty="0" smtClean="0"/>
              <a:t>-</a:t>
            </a:r>
            <a:endParaRPr dirty="0"/>
          </a:p>
        </p:txBody>
      </p:sp>
    </p:spTree>
    <p:extLst>
      <p:ext uri="{BB962C8B-B14F-4D97-AF65-F5344CB8AC3E}">
        <p14:creationId xmlns:p14="http://schemas.microsoft.com/office/powerpoint/2010/main" val="3746897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27</a:t>
            </a:fld>
            <a:endParaRPr lang="en-US"/>
          </a:p>
        </p:txBody>
      </p:sp>
    </p:spTree>
    <p:extLst>
      <p:ext uri="{BB962C8B-B14F-4D97-AF65-F5344CB8AC3E}">
        <p14:creationId xmlns:p14="http://schemas.microsoft.com/office/powerpoint/2010/main" val="4169424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3286037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11256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You’re numbers people, so here are some numbers for you…</a:t>
            </a:r>
          </a:p>
        </p:txBody>
      </p:sp>
      <p:sp>
        <p:nvSpPr>
          <p:cNvPr id="4" name="Slide Number Placeholder 3"/>
          <p:cNvSpPr>
            <a:spLocks noGrp="1"/>
          </p:cNvSpPr>
          <p:nvPr>
            <p:ph type="sldNum" sz="quarter" idx="10"/>
          </p:nvPr>
        </p:nvSpPr>
        <p:spPr/>
        <p:txBody>
          <a:bodyPr/>
          <a:lstStyle/>
          <a:p>
            <a:fld id="{F4167D7F-74A1-4596-85F6-7B11940B2970}" type="slidenum">
              <a:rPr lang="en-US" smtClean="0"/>
              <a:t>3</a:t>
            </a:fld>
            <a:endParaRPr lang="en-US"/>
          </a:p>
        </p:txBody>
      </p:sp>
    </p:spTree>
    <p:extLst>
      <p:ext uri="{BB962C8B-B14F-4D97-AF65-F5344CB8AC3E}">
        <p14:creationId xmlns:p14="http://schemas.microsoft.com/office/powerpoint/2010/main" val="4153358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7804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31</a:t>
            </a:fld>
            <a:endParaRPr lang="en-US"/>
          </a:p>
        </p:txBody>
      </p:sp>
    </p:spTree>
    <p:extLst>
      <p:ext uri="{BB962C8B-B14F-4D97-AF65-F5344CB8AC3E}">
        <p14:creationId xmlns:p14="http://schemas.microsoft.com/office/powerpoint/2010/main" val="422244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32</a:t>
            </a:fld>
            <a:endParaRPr lang="en-US"/>
          </a:p>
        </p:txBody>
      </p:sp>
    </p:spTree>
    <p:extLst>
      <p:ext uri="{BB962C8B-B14F-4D97-AF65-F5344CB8AC3E}">
        <p14:creationId xmlns:p14="http://schemas.microsoft.com/office/powerpoint/2010/main" val="3387294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33</a:t>
            </a:fld>
            <a:endParaRPr lang="en-US"/>
          </a:p>
        </p:txBody>
      </p:sp>
    </p:spTree>
    <p:extLst>
      <p:ext uri="{BB962C8B-B14F-4D97-AF65-F5344CB8AC3E}">
        <p14:creationId xmlns:p14="http://schemas.microsoft.com/office/powerpoint/2010/main" val="854565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34</a:t>
            </a:fld>
            <a:endParaRPr lang="en-US"/>
          </a:p>
        </p:txBody>
      </p:sp>
    </p:spTree>
    <p:extLst>
      <p:ext uri="{BB962C8B-B14F-4D97-AF65-F5344CB8AC3E}">
        <p14:creationId xmlns:p14="http://schemas.microsoft.com/office/powerpoint/2010/main" val="44713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35</a:t>
            </a:fld>
            <a:endParaRPr lang="en-US"/>
          </a:p>
        </p:txBody>
      </p:sp>
    </p:spTree>
    <p:extLst>
      <p:ext uri="{BB962C8B-B14F-4D97-AF65-F5344CB8AC3E}">
        <p14:creationId xmlns:p14="http://schemas.microsoft.com/office/powerpoint/2010/main" val="1137247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36</a:t>
            </a:fld>
            <a:endParaRPr lang="en-US"/>
          </a:p>
        </p:txBody>
      </p:sp>
    </p:spTree>
    <p:extLst>
      <p:ext uri="{BB962C8B-B14F-4D97-AF65-F5344CB8AC3E}">
        <p14:creationId xmlns:p14="http://schemas.microsoft.com/office/powerpoint/2010/main" val="114226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80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38</a:t>
            </a:fld>
            <a:endParaRPr lang="en-US"/>
          </a:p>
        </p:txBody>
      </p:sp>
    </p:spTree>
    <p:extLst>
      <p:ext uri="{BB962C8B-B14F-4D97-AF65-F5344CB8AC3E}">
        <p14:creationId xmlns:p14="http://schemas.microsoft.com/office/powerpoint/2010/main" val="559988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39</a:t>
            </a:fld>
            <a:endParaRPr lang="en-US"/>
          </a:p>
        </p:txBody>
      </p:sp>
    </p:spTree>
    <p:extLst>
      <p:ext uri="{BB962C8B-B14F-4D97-AF65-F5344CB8AC3E}">
        <p14:creationId xmlns:p14="http://schemas.microsoft.com/office/powerpoint/2010/main" val="90579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Source: LBB </a:t>
            </a:r>
            <a:endParaRPr lang="en-US" sz="2800" dirty="0"/>
          </a:p>
        </p:txBody>
      </p:sp>
      <p:sp>
        <p:nvSpPr>
          <p:cNvPr id="4" name="Slide Number Placeholder 3"/>
          <p:cNvSpPr>
            <a:spLocks noGrp="1"/>
          </p:cNvSpPr>
          <p:nvPr>
            <p:ph type="sldNum" sz="quarter" idx="10"/>
          </p:nvPr>
        </p:nvSpPr>
        <p:spPr/>
        <p:txBody>
          <a:bodyPr/>
          <a:lstStyle/>
          <a:p>
            <a:fld id="{F4167D7F-74A1-4596-85F6-7B11940B2970}" type="slidenum">
              <a:rPr lang="en-US" smtClean="0"/>
              <a:t>4</a:t>
            </a:fld>
            <a:endParaRPr lang="en-US"/>
          </a:p>
        </p:txBody>
      </p:sp>
    </p:spTree>
    <p:extLst>
      <p:ext uri="{BB962C8B-B14F-4D97-AF65-F5344CB8AC3E}">
        <p14:creationId xmlns:p14="http://schemas.microsoft.com/office/powerpoint/2010/main" val="740214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40</a:t>
            </a:fld>
            <a:endParaRPr lang="en-US"/>
          </a:p>
        </p:txBody>
      </p:sp>
    </p:spTree>
    <p:extLst>
      <p:ext uri="{BB962C8B-B14F-4D97-AF65-F5344CB8AC3E}">
        <p14:creationId xmlns:p14="http://schemas.microsoft.com/office/powerpoint/2010/main" val="2577104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852793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13" tIns="91413" rIns="91413" bIns="91413" anchor="t" anchorCtr="0">
            <a:noAutofit/>
          </a:bodyPr>
          <a:lstStyle/>
          <a:p>
            <a:endParaRPr/>
          </a:p>
        </p:txBody>
      </p:sp>
    </p:spTree>
    <p:extLst>
      <p:ext uri="{BB962C8B-B14F-4D97-AF65-F5344CB8AC3E}">
        <p14:creationId xmlns:p14="http://schemas.microsoft.com/office/powerpoint/2010/main" val="269103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256648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6</a:t>
            </a:fld>
            <a:endParaRPr lang="en-US"/>
          </a:p>
        </p:txBody>
      </p:sp>
    </p:spTree>
    <p:extLst>
      <p:ext uri="{BB962C8B-B14F-4D97-AF65-F5344CB8AC3E}">
        <p14:creationId xmlns:p14="http://schemas.microsoft.com/office/powerpoint/2010/main" val="2726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7</a:t>
            </a:fld>
            <a:endParaRPr lang="en-US"/>
          </a:p>
        </p:txBody>
      </p:sp>
    </p:spTree>
    <p:extLst>
      <p:ext uri="{BB962C8B-B14F-4D97-AF65-F5344CB8AC3E}">
        <p14:creationId xmlns:p14="http://schemas.microsoft.com/office/powerpoint/2010/main" val="14200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FB972-7AB5-4AE5-852B-7279C6D073B2}" type="slidenum">
              <a:rPr lang="en-US" smtClean="0"/>
              <a:t>8</a:t>
            </a:fld>
            <a:endParaRPr lang="en-US"/>
          </a:p>
        </p:txBody>
      </p:sp>
    </p:spTree>
    <p:extLst>
      <p:ext uri="{BB962C8B-B14F-4D97-AF65-F5344CB8AC3E}">
        <p14:creationId xmlns:p14="http://schemas.microsoft.com/office/powerpoint/2010/main" val="196845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FEA3-DD50-4923-880D-A962F85F0A4B}" type="slidenum">
              <a:rPr lang="en-US" smtClean="0"/>
              <a:t>9</a:t>
            </a:fld>
            <a:endParaRPr lang="en-US" dirty="0"/>
          </a:p>
        </p:txBody>
      </p:sp>
    </p:spTree>
    <p:extLst>
      <p:ext uri="{BB962C8B-B14F-4D97-AF65-F5344CB8AC3E}">
        <p14:creationId xmlns:p14="http://schemas.microsoft.com/office/powerpoint/2010/main" val="66220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19A1D71-F980-4637-87FE-DEFE593B4C9B}" type="datetimeFigureOut">
              <a:rPr lang="en-US" smtClean="0"/>
              <a:t>2/21/2018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52EA701-A906-4536-802C-7FE25060F8A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16656" y="1105469"/>
            <a:ext cx="6790591" cy="5049671"/>
          </a:xfrm>
        </p:spPr>
        <p:txBody>
          <a:bodyPr>
            <a:noAutofit/>
          </a:bodyPr>
          <a:lstStyle>
            <a:lvl1pPr marL="0" indent="0">
              <a:buNone/>
              <a:defRPr sz="2800" baseline="0">
                <a:solidFill>
                  <a:srgbClr val="474436"/>
                </a:solidFill>
                <a:latin typeface="Century Gothic bold" panose="020B0702020202020204" pitchFamily="34" charset="0"/>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 </a:t>
            </a:r>
            <a:endParaRPr lang="en-US" dirty="0"/>
          </a:p>
        </p:txBody>
      </p:sp>
      <p:sp>
        <p:nvSpPr>
          <p:cNvPr id="4" name="Text Placeholder 6"/>
          <p:cNvSpPr>
            <a:spLocks noGrp="1"/>
          </p:cNvSpPr>
          <p:nvPr>
            <p:ph type="body" sz="quarter" idx="11" hasCustomPrompt="1"/>
          </p:nvPr>
        </p:nvSpPr>
        <p:spPr>
          <a:xfrm>
            <a:off x="0" y="32513"/>
            <a:ext cx="776190" cy="1315227"/>
          </a:xfrm>
        </p:spPr>
        <p:txBody>
          <a:bodyPr>
            <a:noAutofit/>
          </a:bodyPr>
          <a:lstStyle>
            <a:lvl1pPr marL="0" indent="0">
              <a:buNone/>
              <a:defRPr sz="18700" b="1" baseline="0">
                <a:solidFill>
                  <a:schemeClr val="tx2"/>
                </a:solidFill>
                <a:latin typeface="Microsoft Sans Serif"/>
                <a:cs typeface="Microsoft Sans Serif"/>
              </a:defRPr>
            </a:lvl1pPr>
          </a:lstStyle>
          <a:p>
            <a:pPr lvl="0"/>
            <a:r>
              <a:rPr lang="en-US" dirty="0" smtClean="0"/>
              <a:t>“</a:t>
            </a:r>
            <a:endParaRPr lang="en-US" dirty="0"/>
          </a:p>
        </p:txBody>
      </p:sp>
      <p:sp>
        <p:nvSpPr>
          <p:cNvPr id="5" name="Text Placeholder 6"/>
          <p:cNvSpPr>
            <a:spLocks noGrp="1"/>
          </p:cNvSpPr>
          <p:nvPr>
            <p:ph type="body" sz="quarter" idx="12" hasCustomPrompt="1"/>
          </p:nvPr>
        </p:nvSpPr>
        <p:spPr>
          <a:xfrm>
            <a:off x="8163090" y="5485385"/>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baseline="0">
                <a:solidFill>
                  <a:schemeClr val="tx2"/>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smtClean="0"/>
              <a:t>”</a:t>
            </a:r>
          </a:p>
        </p:txBody>
      </p:sp>
    </p:spTree>
    <p:extLst>
      <p:ext uri="{BB962C8B-B14F-4D97-AF65-F5344CB8AC3E}">
        <p14:creationId xmlns:p14="http://schemas.microsoft.com/office/powerpoint/2010/main" val="3396536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1" y="0"/>
            <a:ext cx="9144093" cy="6858029"/>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Shape 11"/>
          <p:cNvSpPr/>
          <p:nvPr/>
        </p:nvSpPr>
        <p:spPr>
          <a:xfrm>
            <a:off x="1" y="5514847"/>
            <a:ext cx="1085915" cy="1343127"/>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Shape 12"/>
          <p:cNvSpPr/>
          <p:nvPr/>
        </p:nvSpPr>
        <p:spPr>
          <a:xfrm>
            <a:off x="1" y="1"/>
            <a:ext cx="1936023" cy="3333825"/>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Shape 13"/>
          <p:cNvSpPr/>
          <p:nvPr/>
        </p:nvSpPr>
        <p:spPr>
          <a:xfrm>
            <a:off x="2221666" y="1"/>
            <a:ext cx="971649" cy="1124036"/>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Shape 14"/>
          <p:cNvSpPr txBox="1">
            <a:spLocks noGrp="1"/>
          </p:cNvSpPr>
          <p:nvPr>
            <p:ph type="ctrTitle"/>
          </p:nvPr>
        </p:nvSpPr>
        <p:spPr>
          <a:xfrm>
            <a:off x="4918075" y="2655800"/>
            <a:ext cx="3957900" cy="1546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33506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1"/>
            <a:ext cx="9143954" cy="6857852"/>
          </a:xfrm>
          <a:custGeom>
            <a:avLst/>
            <a:gdLst/>
            <a:ahLst/>
            <a:cxnLst/>
            <a:rect l="0" t="0" r="0" b="0"/>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Shape 17"/>
          <p:cNvSpPr/>
          <p:nvPr/>
        </p:nvSpPr>
        <p:spPr>
          <a:xfrm>
            <a:off x="235803" y="3736104"/>
            <a:ext cx="1905613" cy="1674048"/>
          </a:xfrm>
          <a:custGeom>
            <a:avLst/>
            <a:gdLst/>
            <a:ahLst/>
            <a:cxnLst/>
            <a:rect l="0" t="0" r="0" b="0"/>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Shape 18"/>
          <p:cNvSpPr/>
          <p:nvPr/>
        </p:nvSpPr>
        <p:spPr>
          <a:xfrm>
            <a:off x="0" y="5514789"/>
            <a:ext cx="1085984" cy="1343092"/>
          </a:xfrm>
          <a:custGeom>
            <a:avLst/>
            <a:gdLst/>
            <a:ahLst/>
            <a:cxnLst/>
            <a:rect l="0" t="0" r="0" b="0"/>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51B148"/>
              </a:solidFill>
              <a:cs typeface="Arial"/>
              <a:sym typeface="Arial"/>
            </a:endParaRPr>
          </a:p>
        </p:txBody>
      </p:sp>
      <p:sp>
        <p:nvSpPr>
          <p:cNvPr id="19" name="Shape 19"/>
          <p:cNvSpPr/>
          <p:nvPr/>
        </p:nvSpPr>
        <p:spPr>
          <a:xfrm>
            <a:off x="0" y="1"/>
            <a:ext cx="1936070" cy="3333740"/>
          </a:xfrm>
          <a:custGeom>
            <a:avLst/>
            <a:gdLst/>
            <a:ahLst/>
            <a:cxnLst/>
            <a:rect l="0" t="0" r="0" b="0"/>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51B148"/>
              </a:solidFill>
              <a:cs typeface="Arial"/>
              <a:sym typeface="Arial"/>
            </a:endParaRPr>
          </a:p>
        </p:txBody>
      </p:sp>
      <p:sp>
        <p:nvSpPr>
          <p:cNvPr id="20" name="Shape 20"/>
          <p:cNvSpPr/>
          <p:nvPr/>
        </p:nvSpPr>
        <p:spPr>
          <a:xfrm>
            <a:off x="2221739" y="1"/>
            <a:ext cx="971624" cy="1124007"/>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51B148"/>
              </a:solidFill>
              <a:cs typeface="Arial"/>
              <a:sym typeface="Arial"/>
            </a:endParaRPr>
          </a:p>
        </p:txBody>
      </p:sp>
      <p:sp>
        <p:nvSpPr>
          <p:cNvPr id="21" name="Shape 21"/>
          <p:cNvSpPr/>
          <p:nvPr/>
        </p:nvSpPr>
        <p:spPr>
          <a:xfrm>
            <a:off x="1680588" y="5219527"/>
            <a:ext cx="1491337" cy="1638352"/>
          </a:xfrm>
          <a:custGeom>
            <a:avLst/>
            <a:gdLst/>
            <a:ahLst/>
            <a:cxnLst/>
            <a:rect l="0" t="0" r="0" b="0"/>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Shape 22"/>
          <p:cNvSpPr txBox="1">
            <a:spLocks noGrp="1"/>
          </p:cNvSpPr>
          <p:nvPr>
            <p:ph type="ctrTitle"/>
          </p:nvPr>
        </p:nvSpPr>
        <p:spPr>
          <a:xfrm>
            <a:off x="5349175" y="2619133"/>
            <a:ext cx="3108900" cy="15464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Shape 23"/>
          <p:cNvSpPr txBox="1">
            <a:spLocks noGrp="1"/>
          </p:cNvSpPr>
          <p:nvPr>
            <p:ph type="subTitle" idx="1"/>
          </p:nvPr>
        </p:nvSpPr>
        <p:spPr>
          <a:xfrm>
            <a:off x="5349175" y="4294739"/>
            <a:ext cx="31089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48634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5"/>
        <p:cNvGrpSpPr/>
        <p:nvPr/>
      </p:nvGrpSpPr>
      <p:grpSpPr>
        <a:xfrm>
          <a:off x="0" y="0"/>
          <a:ext cx="0" cy="0"/>
          <a:chOff x="0" y="0"/>
          <a:chExt cx="0" cy="0"/>
        </a:xfrm>
      </p:grpSpPr>
      <p:sp>
        <p:nvSpPr>
          <p:cNvPr id="36" name="Shape 36"/>
          <p:cNvSpPr/>
          <p:nvPr/>
        </p:nvSpPr>
        <p:spPr>
          <a:xfrm>
            <a:off x="1" y="0"/>
            <a:ext cx="9144093" cy="6858029"/>
          </a:xfrm>
          <a:custGeom>
            <a:avLst/>
            <a:gdLst/>
            <a:ahLst/>
            <a:cxnLst/>
            <a:rect l="0" t="0" r="0" b="0"/>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Shape 37"/>
          <p:cNvSpPr/>
          <p:nvPr/>
        </p:nvSpPr>
        <p:spPr>
          <a:xfrm>
            <a:off x="528548" y="1428602"/>
            <a:ext cx="1164582" cy="2443365"/>
          </a:xfrm>
          <a:custGeom>
            <a:avLst/>
            <a:gdLst/>
            <a:ahLst/>
            <a:cxnLst/>
            <a:rect l="0" t="0" r="0" b="0"/>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Shape 38"/>
          <p:cNvSpPr/>
          <p:nvPr/>
        </p:nvSpPr>
        <p:spPr>
          <a:xfrm>
            <a:off x="1192992" y="1"/>
            <a:ext cx="2343229" cy="1809761"/>
          </a:xfrm>
          <a:custGeom>
            <a:avLst/>
            <a:gdLst/>
            <a:ahLst/>
            <a:cxnLst/>
            <a:rect l="0" t="0" r="0" b="0"/>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Shape 39"/>
          <p:cNvSpPr/>
          <p:nvPr/>
        </p:nvSpPr>
        <p:spPr>
          <a:xfrm>
            <a:off x="0" y="4467128"/>
            <a:ext cx="1257314" cy="2390856"/>
          </a:xfrm>
          <a:custGeom>
            <a:avLst/>
            <a:gdLst/>
            <a:ahLst/>
            <a:cxnLst/>
            <a:rect l="0" t="0" r="0" b="0"/>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Shape 40"/>
          <p:cNvSpPr txBox="1">
            <a:spLocks noGrp="1"/>
          </p:cNvSpPr>
          <p:nvPr>
            <p:ph type="title"/>
          </p:nvPr>
        </p:nvSpPr>
        <p:spPr>
          <a:xfrm>
            <a:off x="4320075" y="1190967"/>
            <a:ext cx="4366800" cy="921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Shape 41"/>
          <p:cNvSpPr txBox="1">
            <a:spLocks noGrp="1"/>
          </p:cNvSpPr>
          <p:nvPr>
            <p:ph type="body" idx="1"/>
          </p:nvPr>
        </p:nvSpPr>
        <p:spPr>
          <a:xfrm>
            <a:off x="4320075" y="2258900"/>
            <a:ext cx="4366800" cy="4074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Shape 42"/>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a:pPr/>
              <a:t>‹#›</a:t>
            </a:fld>
            <a:endParaRPr/>
          </a:p>
        </p:txBody>
      </p:sp>
    </p:spTree>
    <p:extLst>
      <p:ext uri="{BB962C8B-B14F-4D97-AF65-F5344CB8AC3E}">
        <p14:creationId xmlns:p14="http://schemas.microsoft.com/office/powerpoint/2010/main" val="2180016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spcBef>
                <a:spcPts val="0"/>
              </a:spcBef>
              <a:buNone/>
              <a:defRPr>
                <a:solidFill>
                  <a:srgbClr val="FFFFFF"/>
                </a:solidFill>
              </a:defRPr>
            </a:lvl1pPr>
            <a:lvl2pPr lvl="1">
              <a:spcBef>
                <a:spcPts val="0"/>
              </a:spcBef>
              <a:buNone/>
              <a:defRPr>
                <a:solidFill>
                  <a:srgbClr val="FFFFFF"/>
                </a:solidFill>
              </a:defRPr>
            </a:lvl2pPr>
            <a:lvl3pPr lvl="2">
              <a:spcBef>
                <a:spcPts val="0"/>
              </a:spcBef>
              <a:buNone/>
              <a:defRPr>
                <a:solidFill>
                  <a:srgbClr val="FFFFFF"/>
                </a:solidFill>
              </a:defRPr>
            </a:lvl3pPr>
            <a:lvl4pPr lvl="3">
              <a:spcBef>
                <a:spcPts val="0"/>
              </a:spcBef>
              <a:buNone/>
              <a:defRPr>
                <a:solidFill>
                  <a:srgbClr val="FFFFFF"/>
                </a:solidFill>
              </a:defRPr>
            </a:lvl4pPr>
            <a:lvl5pPr lvl="4">
              <a:spcBef>
                <a:spcPts val="0"/>
              </a:spcBef>
              <a:buNone/>
              <a:defRPr>
                <a:solidFill>
                  <a:srgbClr val="FFFFFF"/>
                </a:solidFill>
              </a:defRPr>
            </a:lvl5pPr>
            <a:lvl6pPr lvl="5">
              <a:spcBef>
                <a:spcPts val="0"/>
              </a:spcBef>
              <a:buNone/>
              <a:defRPr>
                <a:solidFill>
                  <a:srgbClr val="FFFFFF"/>
                </a:solidFill>
              </a:defRPr>
            </a:lvl6pPr>
            <a:lvl7pPr lvl="6">
              <a:spcBef>
                <a:spcPts val="0"/>
              </a:spcBef>
              <a:buNone/>
              <a:defRPr>
                <a:solidFill>
                  <a:srgbClr val="FFFFFF"/>
                </a:solidFill>
              </a:defRPr>
            </a:lvl7pPr>
            <a:lvl8pPr lvl="7">
              <a:spcBef>
                <a:spcPts val="0"/>
              </a:spcBef>
              <a:buNone/>
              <a:defRPr>
                <a:solidFill>
                  <a:srgbClr val="FFFFFF"/>
                </a:solidFill>
              </a:defRPr>
            </a:lvl8pPr>
            <a:lvl9pPr lvl="8">
              <a:spcBef>
                <a:spcPts val="0"/>
              </a:spcBef>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44494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51B148"/>
        </a:solidFill>
        <a:effectLst/>
      </p:bgPr>
    </p:bg>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rtl="0">
              <a:spcBef>
                <a:spcPts val="0"/>
              </a:spcBef>
              <a:buNone/>
              <a:defRPr>
                <a:solidFill>
                  <a:srgbClr val="FFFFFF"/>
                </a:solidFill>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fld id="{00000000-1234-1234-1234-123412341234}" type="slidenum">
              <a:rPr lang="en"/>
              <a:pPr/>
              <a:t>‹#›</a:t>
            </a:fld>
            <a:endParaRPr/>
          </a:p>
        </p:txBody>
      </p:sp>
      <p:sp>
        <p:nvSpPr>
          <p:cNvPr id="100" name="Shape 100"/>
          <p:cNvSpPr/>
          <p:nvPr/>
        </p:nvSpPr>
        <p:spPr>
          <a:xfrm rot="3560713">
            <a:off x="7731687" y="5634158"/>
            <a:ext cx="1506345" cy="685684"/>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Shape 101"/>
          <p:cNvSpPr/>
          <p:nvPr/>
        </p:nvSpPr>
        <p:spPr>
          <a:xfrm rot="1619439">
            <a:off x="7518911" y="5284451"/>
            <a:ext cx="440102" cy="876392"/>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Shape 102"/>
          <p:cNvSpPr/>
          <p:nvPr/>
        </p:nvSpPr>
        <p:spPr>
          <a:xfrm rot="-5564790">
            <a:off x="1044798" y="371472"/>
            <a:ext cx="896047" cy="536827"/>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Shape 103"/>
          <p:cNvSpPr/>
          <p:nvPr/>
        </p:nvSpPr>
        <p:spPr>
          <a:xfrm rot="8585060">
            <a:off x="241105" y="352438"/>
            <a:ext cx="975659" cy="2129580"/>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46072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A1D71-F980-4637-87FE-DEFE593B4C9B}"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A1D71-F980-4637-87FE-DEFE593B4C9B}"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9A1D71-F980-4637-87FE-DEFE593B4C9B}"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A1D71-F980-4637-87FE-DEFE593B4C9B}"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A1D71-F980-4637-87FE-DEFE593B4C9B}"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A1D71-F980-4637-87FE-DEFE593B4C9B}"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9A1D71-F980-4637-87FE-DEFE593B4C9B}" type="datetimeFigureOut">
              <a:rPr lang="en-US" smtClean="0"/>
              <a:t>2/21/2018</a:t>
            </a:fld>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A1D71-F980-4637-87FE-DEFE593B4C9B}" type="datetimeFigureOut">
              <a:rPr lang="en-US" smtClean="0"/>
              <a:t>2/21/2018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19A1D71-F980-4637-87FE-DEFE593B4C9B}" type="datetimeFigureOut">
              <a:rPr lang="en-US" smtClean="0"/>
              <a:t>2/21/2018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52EA701-A906-4536-802C-7FE25060F8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320075" y="1190967"/>
            <a:ext cx="4366800" cy="921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4320075" y="2258909"/>
            <a:ext cx="4366800" cy="40020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76209" y="6333135"/>
            <a:ext cx="548700" cy="524800"/>
          </a:xfrm>
          <a:prstGeom prst="rect">
            <a:avLst/>
          </a:prstGeom>
          <a:noFill/>
          <a:ln>
            <a:noFill/>
          </a:ln>
        </p:spPr>
        <p:txBody>
          <a:bodyPr spcFirstLastPara="1" wrap="square" lIns="91425" tIns="91425" rIns="91425" bIns="91425" anchor="ctr" anchorCtr="0">
            <a:noAutofit/>
          </a:bodyPr>
          <a:lstStyle>
            <a:lvl1pPr lvl="0">
              <a:spcBef>
                <a:spcPts val="0"/>
              </a:spcBef>
              <a:buNone/>
              <a:defRPr sz="1300">
                <a:solidFill>
                  <a:srgbClr val="51B148"/>
                </a:solidFill>
                <a:latin typeface="Dosis Light"/>
                <a:ea typeface="Dosis Light"/>
                <a:cs typeface="Dosis Light"/>
                <a:sym typeface="Dosis Light"/>
              </a:defRPr>
            </a:lvl1pPr>
            <a:lvl2pPr lvl="1">
              <a:spcBef>
                <a:spcPts val="0"/>
              </a:spcBef>
              <a:buNone/>
              <a:defRPr sz="1300">
                <a:solidFill>
                  <a:srgbClr val="51B148"/>
                </a:solidFill>
                <a:latin typeface="Dosis Light"/>
                <a:ea typeface="Dosis Light"/>
                <a:cs typeface="Dosis Light"/>
                <a:sym typeface="Dosis Light"/>
              </a:defRPr>
            </a:lvl2pPr>
            <a:lvl3pPr lvl="2">
              <a:spcBef>
                <a:spcPts val="0"/>
              </a:spcBef>
              <a:buNone/>
              <a:defRPr sz="1300">
                <a:solidFill>
                  <a:srgbClr val="51B148"/>
                </a:solidFill>
                <a:latin typeface="Dosis Light"/>
                <a:ea typeface="Dosis Light"/>
                <a:cs typeface="Dosis Light"/>
                <a:sym typeface="Dosis Light"/>
              </a:defRPr>
            </a:lvl3pPr>
            <a:lvl4pPr lvl="3">
              <a:spcBef>
                <a:spcPts val="0"/>
              </a:spcBef>
              <a:buNone/>
              <a:defRPr sz="1300">
                <a:solidFill>
                  <a:srgbClr val="51B148"/>
                </a:solidFill>
                <a:latin typeface="Dosis Light"/>
                <a:ea typeface="Dosis Light"/>
                <a:cs typeface="Dosis Light"/>
                <a:sym typeface="Dosis Light"/>
              </a:defRPr>
            </a:lvl4pPr>
            <a:lvl5pPr lvl="4">
              <a:spcBef>
                <a:spcPts val="0"/>
              </a:spcBef>
              <a:buNone/>
              <a:defRPr sz="1300">
                <a:solidFill>
                  <a:srgbClr val="51B148"/>
                </a:solidFill>
                <a:latin typeface="Dosis Light"/>
                <a:ea typeface="Dosis Light"/>
                <a:cs typeface="Dosis Light"/>
                <a:sym typeface="Dosis Light"/>
              </a:defRPr>
            </a:lvl5pPr>
            <a:lvl6pPr lvl="5">
              <a:spcBef>
                <a:spcPts val="0"/>
              </a:spcBef>
              <a:buNone/>
              <a:defRPr sz="1300">
                <a:solidFill>
                  <a:srgbClr val="51B148"/>
                </a:solidFill>
                <a:latin typeface="Dosis Light"/>
                <a:ea typeface="Dosis Light"/>
                <a:cs typeface="Dosis Light"/>
                <a:sym typeface="Dosis Light"/>
              </a:defRPr>
            </a:lvl6pPr>
            <a:lvl7pPr lvl="6">
              <a:spcBef>
                <a:spcPts val="0"/>
              </a:spcBef>
              <a:buNone/>
              <a:defRPr sz="1300">
                <a:solidFill>
                  <a:srgbClr val="51B148"/>
                </a:solidFill>
                <a:latin typeface="Dosis Light"/>
                <a:ea typeface="Dosis Light"/>
                <a:cs typeface="Dosis Light"/>
                <a:sym typeface="Dosis Light"/>
              </a:defRPr>
            </a:lvl7pPr>
            <a:lvl8pPr lvl="7">
              <a:spcBef>
                <a:spcPts val="0"/>
              </a:spcBef>
              <a:buNone/>
              <a:defRPr sz="1300">
                <a:solidFill>
                  <a:srgbClr val="51B148"/>
                </a:solidFill>
                <a:latin typeface="Dosis Light"/>
                <a:ea typeface="Dosis Light"/>
                <a:cs typeface="Dosis Light"/>
                <a:sym typeface="Dosis Light"/>
              </a:defRPr>
            </a:lvl8pPr>
            <a:lvl9pPr lvl="8">
              <a:spcBef>
                <a:spcPts val="0"/>
              </a:spcBef>
              <a:buNone/>
              <a:defRPr sz="1300">
                <a:solidFill>
                  <a:srgbClr val="51B148"/>
                </a:solidFill>
                <a:latin typeface="Dosis Light"/>
                <a:ea typeface="Dosis Light"/>
                <a:cs typeface="Dosis Light"/>
                <a:sym typeface="Dosis Light"/>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2764254255"/>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mailto:YouthFamilyPrograms@dfps.state.tx.us"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mailto:YouthFamilyPrograms@dfps.state.tx.us"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STAR Youth &amp; Family Program  Updates</a:t>
            </a:r>
            <a:endParaRPr lang="en-US" dirty="0"/>
          </a:p>
        </p:txBody>
      </p:sp>
      <p:sp>
        <p:nvSpPr>
          <p:cNvPr id="3" name="Subtitle 2"/>
          <p:cNvSpPr>
            <a:spLocks noGrp="1"/>
          </p:cNvSpPr>
          <p:nvPr>
            <p:ph type="subTitle" idx="1"/>
          </p:nvPr>
        </p:nvSpPr>
        <p:spPr/>
        <p:txBody>
          <a:bodyPr/>
          <a:lstStyle/>
          <a:p>
            <a:pPr algn="ctr"/>
            <a:r>
              <a:rPr lang="en-US" dirty="0" smtClean="0"/>
              <a:t>February 2018</a:t>
            </a:r>
          </a:p>
          <a:p>
            <a:endParaRPr lang="en-US" dirty="0"/>
          </a:p>
          <a:p>
            <a:endParaRPr lang="en-US" dirty="0"/>
          </a:p>
        </p:txBody>
      </p:sp>
    </p:spTree>
    <p:extLst>
      <p:ext uri="{BB962C8B-B14F-4D97-AF65-F5344CB8AC3E}">
        <p14:creationId xmlns:p14="http://schemas.microsoft.com/office/powerpoint/2010/main" val="218232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normAutofit/>
          </a:bodyPr>
          <a:lstStyle/>
          <a:p>
            <a:r>
              <a:rPr lang="en-US" dirty="0" smtClean="0"/>
              <a:t>The program is working</a:t>
            </a:r>
          </a:p>
          <a:p>
            <a:r>
              <a:rPr lang="en-US" dirty="0" smtClean="0"/>
              <a:t>Tremendous need for STAR services</a:t>
            </a:r>
          </a:p>
          <a:p>
            <a:r>
              <a:rPr lang="en-US" dirty="0" smtClean="0"/>
              <a:t>STAR is often the only counseling option available to families</a:t>
            </a:r>
          </a:p>
          <a:p>
            <a:r>
              <a:rPr lang="en-US" dirty="0" smtClean="0"/>
              <a:t>Families struggle with complex issues</a:t>
            </a:r>
          </a:p>
        </p:txBody>
      </p:sp>
    </p:spTree>
    <p:extLst>
      <p:ext uri="{BB962C8B-B14F-4D97-AF65-F5344CB8AC3E}">
        <p14:creationId xmlns:p14="http://schemas.microsoft.com/office/powerpoint/2010/main" val="327065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continued</a:t>
            </a:r>
            <a:endParaRPr lang="en-US" dirty="0"/>
          </a:p>
        </p:txBody>
      </p:sp>
      <p:sp>
        <p:nvSpPr>
          <p:cNvPr id="3" name="Content Placeholder 2"/>
          <p:cNvSpPr>
            <a:spLocks noGrp="1"/>
          </p:cNvSpPr>
          <p:nvPr>
            <p:ph idx="1"/>
          </p:nvPr>
        </p:nvSpPr>
        <p:spPr/>
        <p:txBody>
          <a:bodyPr/>
          <a:lstStyle/>
          <a:p>
            <a:r>
              <a:rPr lang="en-US" dirty="0"/>
              <a:t>The program name “STAR” is confusing</a:t>
            </a:r>
          </a:p>
          <a:p>
            <a:r>
              <a:rPr lang="en-US" dirty="0"/>
              <a:t>Counseling staff would benefit from additional training and opportunities to share knowledge</a:t>
            </a:r>
          </a:p>
          <a:p>
            <a:r>
              <a:rPr lang="en-US" dirty="0"/>
              <a:t>Rural communities face unique challenges</a:t>
            </a:r>
          </a:p>
          <a:p>
            <a:r>
              <a:rPr lang="en-US" dirty="0"/>
              <a:t>Healthcare partners as untapped partners</a:t>
            </a:r>
          </a:p>
          <a:p>
            <a:endParaRPr lang="en-US" dirty="0"/>
          </a:p>
        </p:txBody>
      </p:sp>
    </p:spTree>
    <p:extLst>
      <p:ext uri="{BB962C8B-B14F-4D97-AF65-F5344CB8AC3E}">
        <p14:creationId xmlns:p14="http://schemas.microsoft.com/office/powerpoint/2010/main" val="239742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6098" y="2538816"/>
            <a:ext cx="3940577" cy="4068375"/>
          </a:xfrm>
        </p:spPr>
        <p:txBody>
          <a:bodyPr>
            <a:normAutofit fontScale="92500" lnSpcReduction="10000"/>
          </a:bodyPr>
          <a:lstStyle/>
          <a:p>
            <a:pPr marL="0" indent="0">
              <a:buNone/>
            </a:pPr>
            <a:r>
              <a:rPr lang="en-US" sz="1800" b="1" dirty="0" smtClean="0">
                <a:solidFill>
                  <a:srgbClr val="7DAF00"/>
                </a:solidFill>
              </a:rPr>
              <a:t>New Braunfels (15 parents) </a:t>
            </a:r>
            <a:r>
              <a:rPr lang="en-US" sz="1800" b="1" dirty="0" smtClean="0"/>
              <a:t/>
            </a:r>
            <a:br>
              <a:rPr lang="en-US" sz="1800" b="1" dirty="0" smtClean="0"/>
            </a:br>
            <a:r>
              <a:rPr lang="en-US" sz="1800" dirty="0" smtClean="0"/>
              <a:t>Connections Individual and Family Services </a:t>
            </a:r>
            <a:endParaRPr lang="en-US" sz="1800" dirty="0"/>
          </a:p>
          <a:p>
            <a:pPr marL="0" indent="0">
              <a:buNone/>
            </a:pPr>
            <a:r>
              <a:rPr lang="en-US" sz="1800" b="1" dirty="0" smtClean="0">
                <a:solidFill>
                  <a:srgbClr val="7DAF00"/>
                </a:solidFill>
              </a:rPr>
              <a:t>Nacogdoches (14)</a:t>
            </a:r>
            <a:r>
              <a:rPr lang="en-US" sz="1800" b="1" dirty="0" smtClean="0"/>
              <a:t/>
            </a:r>
            <a:br>
              <a:rPr lang="en-US" sz="1800" b="1" dirty="0" smtClean="0"/>
            </a:br>
            <a:r>
              <a:rPr lang="en-US" sz="1800" dirty="0" smtClean="0"/>
              <a:t>Deep East Texas Council of Governments (DETCOG)</a:t>
            </a:r>
          </a:p>
          <a:p>
            <a:pPr marL="0" indent="0">
              <a:buNone/>
            </a:pPr>
            <a:r>
              <a:rPr lang="en-US" sz="1800" b="1" dirty="0" smtClean="0">
                <a:solidFill>
                  <a:srgbClr val="7DAF00"/>
                </a:solidFill>
              </a:rPr>
              <a:t>Houston (17) </a:t>
            </a:r>
            <a:r>
              <a:rPr lang="en-US" sz="1800" b="1" dirty="0" smtClean="0"/>
              <a:t/>
            </a:r>
            <a:br>
              <a:rPr lang="en-US" sz="1800" b="1" dirty="0" smtClean="0"/>
            </a:br>
            <a:r>
              <a:rPr lang="en-US" sz="1800" dirty="0" smtClean="0"/>
              <a:t>DePelchin’s Children’s Center</a:t>
            </a:r>
          </a:p>
          <a:p>
            <a:pPr marL="0" indent="0">
              <a:buNone/>
            </a:pPr>
            <a:r>
              <a:rPr lang="en-US" sz="1800" b="1" dirty="0" smtClean="0">
                <a:solidFill>
                  <a:srgbClr val="7DAF00"/>
                </a:solidFill>
              </a:rPr>
              <a:t>Laredo (15)</a:t>
            </a:r>
            <a:r>
              <a:rPr lang="en-US" sz="1800" b="1" dirty="0" smtClean="0"/>
              <a:t/>
            </a:r>
            <a:br>
              <a:rPr lang="en-US" sz="1800" b="1" dirty="0" smtClean="0"/>
            </a:br>
            <a:r>
              <a:rPr lang="en-US" sz="1800" dirty="0" smtClean="0"/>
              <a:t>Serving Children and Adults in Need (SCAN)</a:t>
            </a:r>
          </a:p>
          <a:p>
            <a:pPr marL="0" indent="0">
              <a:buNone/>
            </a:pPr>
            <a:r>
              <a:rPr lang="en-US" sz="1800" b="1" dirty="0" smtClean="0">
                <a:solidFill>
                  <a:srgbClr val="7DAF00"/>
                </a:solidFill>
              </a:rPr>
              <a:t>Round Rock (9) and Plano (6)</a:t>
            </a:r>
            <a:r>
              <a:rPr lang="en-US" sz="1800" b="1" dirty="0" smtClean="0"/>
              <a:t/>
            </a:r>
            <a:br>
              <a:rPr lang="en-US" sz="1800" b="1" dirty="0" smtClean="0"/>
            </a:br>
            <a:r>
              <a:rPr lang="en-US" sz="1800" dirty="0" smtClean="0"/>
              <a:t>STARRY</a:t>
            </a:r>
          </a:p>
          <a:p>
            <a:pPr marL="0" indent="0">
              <a:buNone/>
            </a:pPr>
            <a:r>
              <a:rPr lang="en-US" sz="1800" b="1" dirty="0" smtClean="0">
                <a:solidFill>
                  <a:srgbClr val="7DAF00"/>
                </a:solidFill>
              </a:rPr>
              <a:t>Amarillo (14)</a:t>
            </a:r>
            <a:r>
              <a:rPr lang="en-US" sz="1800" b="1" dirty="0" smtClean="0"/>
              <a:t/>
            </a:r>
            <a:br>
              <a:rPr lang="en-US" sz="1800" b="1" dirty="0" smtClean="0"/>
            </a:br>
            <a:r>
              <a:rPr lang="en-US" sz="1800" dirty="0" smtClean="0"/>
              <a:t>Texas Panhandle MHMR</a:t>
            </a:r>
          </a:p>
          <a:p>
            <a:pPr marL="0" indent="0">
              <a:buNone/>
            </a:pPr>
            <a:endParaRPr lang="en-US" sz="2800" dirty="0"/>
          </a:p>
        </p:txBody>
      </p:sp>
      <p:pic>
        <p:nvPicPr>
          <p:cNvPr id="3" name="Picture 2" descr="texasoutline.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6946" y="1952194"/>
            <a:ext cx="4765542" cy="5392286"/>
          </a:xfrm>
          <a:prstGeom prst="rect">
            <a:avLst/>
          </a:prstGeom>
        </p:spPr>
      </p:pic>
      <p:sp>
        <p:nvSpPr>
          <p:cNvPr id="19" name="5-Point Star 18"/>
          <p:cNvSpPr/>
          <p:nvPr/>
        </p:nvSpPr>
        <p:spPr>
          <a:xfrm>
            <a:off x="7438287" y="4649668"/>
            <a:ext cx="185493" cy="162371"/>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5-Point Star 21"/>
          <p:cNvSpPr/>
          <p:nvPr/>
        </p:nvSpPr>
        <p:spPr>
          <a:xfrm>
            <a:off x="6663365" y="5704765"/>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78" y="657340"/>
            <a:ext cx="8229600" cy="990600"/>
          </a:xfrm>
        </p:spPr>
        <p:txBody>
          <a:bodyPr>
            <a:noAutofit/>
          </a:bodyPr>
          <a:lstStyle/>
          <a:p>
            <a:r>
              <a:rPr lang="en-US" dirty="0" smtClean="0">
                <a:solidFill>
                  <a:srgbClr val="DC6D4C"/>
                </a:solidFill>
              </a:rPr>
              <a:t>90 Interviews with Parents Who Have Accessed STAR Services</a:t>
            </a:r>
            <a:endParaRPr lang="en-US" dirty="0">
              <a:solidFill>
                <a:srgbClr val="DC6D4C"/>
              </a:solidFill>
            </a:endParaRPr>
          </a:p>
        </p:txBody>
      </p:sp>
      <p:sp>
        <p:nvSpPr>
          <p:cNvPr id="37" name="TextBox 36"/>
          <p:cNvSpPr txBox="1"/>
          <p:nvPr/>
        </p:nvSpPr>
        <p:spPr>
          <a:xfrm>
            <a:off x="386214" y="1874137"/>
            <a:ext cx="8757786" cy="400110"/>
          </a:xfrm>
          <a:prstGeom prst="rect">
            <a:avLst/>
          </a:prstGeom>
          <a:noFill/>
        </p:spPr>
        <p:txBody>
          <a:bodyPr wrap="square" rtlCol="0">
            <a:spAutoFit/>
          </a:bodyPr>
          <a:lstStyle/>
          <a:p>
            <a:r>
              <a:rPr lang="en-US" sz="2000" b="1" dirty="0" smtClean="0"/>
              <a:t>All participants accessed STAR for at least 3 months in the past year.</a:t>
            </a:r>
            <a:endParaRPr lang="en-US" sz="2000" b="1" dirty="0"/>
          </a:p>
        </p:txBody>
      </p:sp>
      <p:sp>
        <p:nvSpPr>
          <p:cNvPr id="13" name="5-Point Star 12"/>
          <p:cNvSpPr/>
          <p:nvPr/>
        </p:nvSpPr>
        <p:spPr>
          <a:xfrm>
            <a:off x="5887613" y="2749809"/>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5-Point Star 13"/>
          <p:cNvSpPr/>
          <p:nvPr/>
        </p:nvSpPr>
        <p:spPr>
          <a:xfrm>
            <a:off x="8186983" y="4163852"/>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5-Point Star 15"/>
          <p:cNvSpPr/>
          <p:nvPr/>
        </p:nvSpPr>
        <p:spPr>
          <a:xfrm>
            <a:off x="7382682" y="4580765"/>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5-Point Star 16"/>
          <p:cNvSpPr/>
          <p:nvPr/>
        </p:nvSpPr>
        <p:spPr>
          <a:xfrm>
            <a:off x="7285843" y="4867292"/>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5-Point Star 17"/>
          <p:cNvSpPr/>
          <p:nvPr/>
        </p:nvSpPr>
        <p:spPr>
          <a:xfrm>
            <a:off x="8201223" y="4842951"/>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5-Point Star 14"/>
          <p:cNvSpPr/>
          <p:nvPr/>
        </p:nvSpPr>
        <p:spPr>
          <a:xfrm>
            <a:off x="7694204" y="3637537"/>
            <a:ext cx="303383" cy="272879"/>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4732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sz="3600" dirty="0" smtClean="0"/>
              <a:t>Common</a:t>
            </a:r>
            <a:r>
              <a:rPr lang="en-US" dirty="0" smtClean="0"/>
              <a:t> Reasons for Entering STAR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5171699"/>
              </p:ext>
            </p:extLst>
          </p:nvPr>
        </p:nvGraphicFramePr>
        <p:xfrm>
          <a:off x="457200" y="164114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5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STAR’s Impact</a:t>
            </a:r>
            <a:endParaRPr lang="en-US" dirty="0"/>
          </a:p>
        </p:txBody>
      </p:sp>
    </p:spTree>
    <p:extLst>
      <p:ext uri="{BB962C8B-B14F-4D97-AF65-F5344CB8AC3E}">
        <p14:creationId xmlns:p14="http://schemas.microsoft.com/office/powerpoint/2010/main" val="7206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876" y="1094634"/>
            <a:ext cx="8036198" cy="5495760"/>
          </a:xfrm>
          <a:prstGeom prst="rect">
            <a:avLst/>
          </a:prstGeom>
        </p:spPr>
      </p:pic>
      <p:sp>
        <p:nvSpPr>
          <p:cNvPr id="3" name="Content Placeholder 2"/>
          <p:cNvSpPr>
            <a:spLocks noGrp="1"/>
          </p:cNvSpPr>
          <p:nvPr>
            <p:ph idx="1"/>
          </p:nvPr>
        </p:nvSpPr>
        <p:spPr>
          <a:xfrm>
            <a:off x="745298" y="818868"/>
            <a:ext cx="7563120" cy="1270076"/>
          </a:xfrm>
        </p:spPr>
        <p:txBody>
          <a:bodyPr>
            <a:normAutofit/>
          </a:bodyPr>
          <a:lstStyle/>
          <a:p>
            <a:pPr marL="0" indent="0">
              <a:buNone/>
            </a:pPr>
            <a:r>
              <a:rPr lang="en-US" sz="3600" b="1" dirty="0" smtClean="0"/>
              <a:t>Most parents reported significant improvement in:</a:t>
            </a:r>
          </a:p>
        </p:txBody>
      </p:sp>
      <p:sp>
        <p:nvSpPr>
          <p:cNvPr id="6" name="TextBox 5"/>
          <p:cNvSpPr txBox="1"/>
          <p:nvPr/>
        </p:nvSpPr>
        <p:spPr>
          <a:xfrm>
            <a:off x="1006112" y="2455202"/>
            <a:ext cx="2623313" cy="1200329"/>
          </a:xfrm>
          <a:prstGeom prst="rect">
            <a:avLst/>
          </a:prstGeom>
          <a:noFill/>
        </p:spPr>
        <p:txBody>
          <a:bodyPr wrap="square" rtlCol="0">
            <a:spAutoFit/>
          </a:bodyPr>
          <a:lstStyle/>
          <a:p>
            <a:pPr algn="ctr"/>
            <a:r>
              <a:rPr lang="en-US" sz="3600" b="1" dirty="0">
                <a:solidFill>
                  <a:srgbClr val="DC6D4C"/>
                </a:solidFill>
              </a:rPr>
              <a:t>C</a:t>
            </a:r>
            <a:r>
              <a:rPr lang="en-US" sz="3600" b="1" dirty="0" smtClean="0">
                <a:solidFill>
                  <a:srgbClr val="DC6D4C"/>
                </a:solidFill>
              </a:rPr>
              <a:t>hild </a:t>
            </a:r>
            <a:r>
              <a:rPr lang="en-US" sz="3600" b="1" dirty="0">
                <a:solidFill>
                  <a:srgbClr val="DC6D4C"/>
                </a:solidFill>
              </a:rPr>
              <a:t>B</a:t>
            </a:r>
            <a:r>
              <a:rPr lang="en-US" sz="3600" b="1" dirty="0" smtClean="0">
                <a:solidFill>
                  <a:srgbClr val="DC6D4C"/>
                </a:solidFill>
              </a:rPr>
              <a:t>ehavior</a:t>
            </a:r>
            <a:endParaRPr lang="en-US" sz="3600" b="1" dirty="0">
              <a:solidFill>
                <a:srgbClr val="DC6D4C"/>
              </a:solidFill>
            </a:endParaRPr>
          </a:p>
        </p:txBody>
      </p:sp>
      <p:sp>
        <p:nvSpPr>
          <p:cNvPr id="7" name="TextBox 6"/>
          <p:cNvSpPr txBox="1"/>
          <p:nvPr/>
        </p:nvSpPr>
        <p:spPr>
          <a:xfrm>
            <a:off x="5261781" y="2455201"/>
            <a:ext cx="2623313" cy="1200329"/>
          </a:xfrm>
          <a:prstGeom prst="rect">
            <a:avLst/>
          </a:prstGeom>
          <a:noFill/>
        </p:spPr>
        <p:txBody>
          <a:bodyPr wrap="square" rtlCol="0">
            <a:spAutoFit/>
          </a:bodyPr>
          <a:lstStyle/>
          <a:p>
            <a:pPr algn="ctr"/>
            <a:r>
              <a:rPr lang="en-US" sz="3600" b="1" dirty="0">
                <a:solidFill>
                  <a:srgbClr val="DC6D4C"/>
                </a:solidFill>
              </a:rPr>
              <a:t>P</a:t>
            </a:r>
            <a:r>
              <a:rPr lang="en-US" sz="3600" b="1" dirty="0" smtClean="0">
                <a:solidFill>
                  <a:srgbClr val="DC6D4C"/>
                </a:solidFill>
              </a:rPr>
              <a:t>arenting </a:t>
            </a:r>
            <a:r>
              <a:rPr lang="en-US" sz="3600" b="1" dirty="0">
                <a:solidFill>
                  <a:srgbClr val="DC6D4C"/>
                </a:solidFill>
              </a:rPr>
              <a:t>S</a:t>
            </a:r>
            <a:r>
              <a:rPr lang="en-US" sz="3600" b="1" dirty="0" smtClean="0">
                <a:solidFill>
                  <a:srgbClr val="DC6D4C"/>
                </a:solidFill>
              </a:rPr>
              <a:t>kills</a:t>
            </a:r>
            <a:endParaRPr lang="en-US" sz="3600" b="1" dirty="0">
              <a:solidFill>
                <a:srgbClr val="DC6D4C"/>
              </a:solidFill>
            </a:endParaRPr>
          </a:p>
        </p:txBody>
      </p:sp>
      <p:sp>
        <p:nvSpPr>
          <p:cNvPr id="8" name="TextBox 7"/>
          <p:cNvSpPr txBox="1"/>
          <p:nvPr/>
        </p:nvSpPr>
        <p:spPr>
          <a:xfrm>
            <a:off x="3898062" y="2797795"/>
            <a:ext cx="1079050" cy="584775"/>
          </a:xfrm>
          <a:prstGeom prst="rect">
            <a:avLst/>
          </a:prstGeom>
          <a:noFill/>
        </p:spPr>
        <p:txBody>
          <a:bodyPr wrap="square" rtlCol="0">
            <a:spAutoFit/>
          </a:bodyPr>
          <a:lstStyle/>
          <a:p>
            <a:r>
              <a:rPr lang="en-US" sz="3200" b="1" dirty="0" smtClean="0"/>
              <a:t>and</a:t>
            </a:r>
            <a:endParaRPr lang="en-US" sz="3200" b="1" dirty="0"/>
          </a:p>
        </p:txBody>
      </p:sp>
    </p:spTree>
    <p:extLst>
      <p:ext uri="{BB962C8B-B14F-4D97-AF65-F5344CB8AC3E}">
        <p14:creationId xmlns:p14="http://schemas.microsoft.com/office/powerpoint/2010/main" val="416121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30" y="499745"/>
            <a:ext cx="7024744" cy="1143000"/>
          </a:xfrm>
        </p:spPr>
        <p:txBody>
          <a:bodyPr>
            <a:normAutofit fontScale="90000"/>
          </a:bodyPr>
          <a:lstStyle/>
          <a:p>
            <a:r>
              <a:rPr lang="en-US" sz="4800" dirty="0" smtClean="0"/>
              <a:t>Improved Child Behavior</a:t>
            </a:r>
            <a:endParaRPr lang="en-US" sz="4800" dirty="0"/>
          </a:p>
        </p:txBody>
      </p:sp>
      <p:sp>
        <p:nvSpPr>
          <p:cNvPr id="3" name="Content Placeholder 2"/>
          <p:cNvSpPr>
            <a:spLocks noGrp="1"/>
          </p:cNvSpPr>
          <p:nvPr>
            <p:ph idx="1"/>
          </p:nvPr>
        </p:nvSpPr>
        <p:spPr>
          <a:xfrm>
            <a:off x="457200" y="1600200"/>
            <a:ext cx="4421828" cy="4876800"/>
          </a:xfrm>
        </p:spPr>
        <p:txBody>
          <a:bodyPr>
            <a:noAutofit/>
          </a:bodyPr>
          <a:lstStyle/>
          <a:p>
            <a:r>
              <a:rPr lang="en-US" sz="2900" dirty="0" smtClean="0"/>
              <a:t>Positive attitude </a:t>
            </a:r>
          </a:p>
          <a:p>
            <a:r>
              <a:rPr lang="en-US" sz="2900" dirty="0" smtClean="0"/>
              <a:t>Better school performance</a:t>
            </a:r>
          </a:p>
          <a:p>
            <a:r>
              <a:rPr lang="en-US" sz="2900" dirty="0" smtClean="0"/>
              <a:t>Less anger</a:t>
            </a:r>
          </a:p>
          <a:p>
            <a:r>
              <a:rPr lang="en-US" sz="2900" dirty="0" smtClean="0"/>
              <a:t>Improved self-esteem</a:t>
            </a:r>
          </a:p>
          <a:p>
            <a:r>
              <a:rPr lang="en-US" sz="2900" dirty="0" smtClean="0"/>
              <a:t>Child uses </a:t>
            </a:r>
            <a:r>
              <a:rPr lang="en-US" sz="2900" dirty="0"/>
              <a:t>coping skills and strategies </a:t>
            </a:r>
            <a:r>
              <a:rPr lang="en-US" sz="2900" dirty="0" smtClean="0"/>
              <a:t>from STAR in </a:t>
            </a:r>
            <a:r>
              <a:rPr lang="en-US" sz="2900" dirty="0"/>
              <a:t>their day-to-day </a:t>
            </a:r>
            <a:r>
              <a:rPr lang="en-US" sz="2900" dirty="0" smtClean="0"/>
              <a:t>life</a:t>
            </a:r>
            <a:endParaRPr lang="en-US" sz="2900" dirty="0"/>
          </a:p>
          <a:p>
            <a:endParaRPr lang="en-US" sz="2900" dirty="0"/>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2938" y="1673225"/>
            <a:ext cx="2943616" cy="441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185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nchor="t">
            <a:normAutofit fontScale="90000"/>
          </a:bodyPr>
          <a:lstStyle/>
          <a:p>
            <a:pPr algn="ctr"/>
            <a:r>
              <a:rPr lang="en-US" sz="4800" b="1" dirty="0" smtClean="0">
                <a:solidFill>
                  <a:srgbClr val="DC6D4C"/>
                </a:solidFill>
                <a:latin typeface="+mn-lt"/>
              </a:rPr>
              <a:t>Parenting Improvement</a:t>
            </a:r>
            <a:endParaRPr lang="en-US" sz="4800" b="1" dirty="0">
              <a:solidFill>
                <a:srgbClr val="DC6D4C"/>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575408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91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85780"/>
            <a:ext cx="8331958" cy="1503968"/>
          </a:xfrm>
        </p:spPr>
        <p:txBody>
          <a:bodyPr>
            <a:noAutofit/>
          </a:bodyPr>
          <a:lstStyle/>
          <a:p>
            <a:pPr marL="0" indent="0">
              <a:buNone/>
            </a:pPr>
            <a:r>
              <a:rPr lang="en-US" sz="3200" b="1" spc="50" dirty="0" smtClean="0"/>
              <a:t>Parents continue to use the skills they learned from STAR to improve their relationships with their children.</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5768" y="2534212"/>
            <a:ext cx="4260574" cy="239657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85776" y="5135501"/>
            <a:ext cx="8097808" cy="1077218"/>
          </a:xfrm>
          <a:prstGeom prst="rect">
            <a:avLst/>
          </a:prstGeom>
        </p:spPr>
        <p:txBody>
          <a:bodyPr wrap="square">
            <a:spAutoFit/>
          </a:bodyPr>
          <a:lstStyle/>
          <a:p>
            <a:r>
              <a:rPr lang="en-US" sz="3200" b="1" dirty="0"/>
              <a:t>Skilled counselors made them feel </a:t>
            </a:r>
            <a:r>
              <a:rPr lang="en-US" sz="3200" b="1" dirty="0" smtClean="0"/>
              <a:t>safe to open up about their family issues.</a:t>
            </a:r>
            <a:endParaRPr lang="en-US" sz="3200" b="1" dirty="0"/>
          </a:p>
        </p:txBody>
      </p:sp>
    </p:spTree>
    <p:extLst>
      <p:ext uri="{BB962C8B-B14F-4D97-AF65-F5344CB8AC3E}">
        <p14:creationId xmlns:p14="http://schemas.microsoft.com/office/powerpoint/2010/main" val="390196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16656" y="871501"/>
            <a:ext cx="6946434" cy="5049671"/>
          </a:xfrm>
        </p:spPr>
        <p:txBody>
          <a:bodyPr/>
          <a:lstStyle/>
          <a:p>
            <a:r>
              <a:rPr lang="en-US" sz="4400" dirty="0">
                <a:solidFill>
                  <a:schemeClr val="tx1"/>
                </a:solidFill>
              </a:rPr>
              <a:t>I don’t know where would we </a:t>
            </a:r>
            <a:r>
              <a:rPr lang="en-US" sz="4400" dirty="0" smtClean="0">
                <a:solidFill>
                  <a:schemeClr val="tx1"/>
                </a:solidFill>
              </a:rPr>
              <a:t>be </a:t>
            </a:r>
            <a:r>
              <a:rPr lang="en-US" sz="4400" dirty="0">
                <a:solidFill>
                  <a:schemeClr val="tx1"/>
                </a:solidFill>
              </a:rPr>
              <a:t>because I haven’t seen any services like this, and the ones that I have, you have to pay and go through a lot of loops and </a:t>
            </a:r>
            <a:r>
              <a:rPr lang="en-US" sz="4400" dirty="0" smtClean="0">
                <a:solidFill>
                  <a:schemeClr val="tx1"/>
                </a:solidFill>
              </a:rPr>
              <a:t>nooks.</a:t>
            </a:r>
            <a:endParaRPr lang="en-US" sz="4400" dirty="0"/>
          </a:p>
        </p:txBody>
      </p:sp>
      <p:sp>
        <p:nvSpPr>
          <p:cNvPr id="7" name="Text Placeholder 6"/>
          <p:cNvSpPr>
            <a:spLocks noGrp="1"/>
          </p:cNvSpPr>
          <p:nvPr>
            <p:ph type="body" sz="quarter" idx="11"/>
          </p:nvPr>
        </p:nvSpPr>
        <p:spPr/>
        <p:txBody>
          <a:bodyPr/>
          <a:lstStyle/>
          <a:p>
            <a:r>
              <a:rPr lang="en-US" dirty="0" smtClean="0"/>
              <a:t>“</a:t>
            </a:r>
            <a:endParaRPr lang="en-US" dirty="0"/>
          </a:p>
        </p:txBody>
      </p:sp>
      <p:sp>
        <p:nvSpPr>
          <p:cNvPr id="8" name="Text Placeholder 7"/>
          <p:cNvSpPr>
            <a:spLocks noGrp="1"/>
          </p:cNvSpPr>
          <p:nvPr>
            <p:ph type="body" sz="quarter" idx="12"/>
          </p:nvPr>
        </p:nvSpPr>
        <p:spPr>
          <a:xfrm>
            <a:off x="8163090" y="5234705"/>
            <a:ext cx="776190" cy="1315227"/>
          </a:xfrm>
        </p:spPr>
        <p:txBody>
          <a:bodyPr/>
          <a:lstStyle/>
          <a:p>
            <a:r>
              <a:rPr lang="en-US" dirty="0" smtClean="0"/>
              <a:t>”</a:t>
            </a:r>
            <a:endParaRPr lang="en-US" dirty="0"/>
          </a:p>
        </p:txBody>
      </p:sp>
      <p:pic>
        <p:nvPicPr>
          <p:cNvPr id="3" name="HOU where would you have gon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1390" y="1504950"/>
            <a:ext cx="609600" cy="609600"/>
          </a:xfrm>
          <a:prstGeom prst="rect">
            <a:avLst/>
          </a:prstGeom>
        </p:spPr>
      </p:pic>
    </p:spTree>
    <p:extLst>
      <p:ext uri="{BB962C8B-B14F-4D97-AF65-F5344CB8AC3E}">
        <p14:creationId xmlns:p14="http://schemas.microsoft.com/office/powerpoint/2010/main" val="3771307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Overview</a:t>
            </a:r>
            <a:endParaRPr lang="en-US" dirty="0"/>
          </a:p>
        </p:txBody>
      </p:sp>
      <p:sp>
        <p:nvSpPr>
          <p:cNvPr id="3" name="Content Placeholder 2"/>
          <p:cNvSpPr>
            <a:spLocks noGrp="1"/>
          </p:cNvSpPr>
          <p:nvPr>
            <p:ph idx="1"/>
          </p:nvPr>
        </p:nvSpPr>
        <p:spPr/>
        <p:txBody>
          <a:bodyPr/>
          <a:lstStyle/>
          <a:p>
            <a:r>
              <a:rPr lang="en-US" dirty="0" smtClean="0"/>
              <a:t>PEI Overview</a:t>
            </a:r>
          </a:p>
          <a:p>
            <a:r>
              <a:rPr lang="en-US" dirty="0" smtClean="0"/>
              <a:t>STAR FY17 Accomplishments</a:t>
            </a:r>
          </a:p>
          <a:p>
            <a:r>
              <a:rPr lang="en-US" dirty="0" smtClean="0"/>
              <a:t>STAR FY18</a:t>
            </a:r>
          </a:p>
          <a:p>
            <a:r>
              <a:rPr lang="en-US" dirty="0"/>
              <a:t>STAR SUMA Findings and Next </a:t>
            </a:r>
            <a:r>
              <a:rPr lang="en-US" dirty="0" smtClean="0"/>
              <a:t>Steps</a:t>
            </a:r>
          </a:p>
          <a:p>
            <a:r>
              <a:rPr lang="en-US" dirty="0" smtClean="0"/>
              <a:t>Questions</a:t>
            </a:r>
            <a:endParaRPr lang="en-US" dirty="0"/>
          </a:p>
        </p:txBody>
      </p:sp>
    </p:spTree>
    <p:extLst>
      <p:ext uri="{BB962C8B-B14F-4D97-AF65-F5344CB8AC3E}">
        <p14:creationId xmlns:p14="http://schemas.microsoft.com/office/powerpoint/2010/main" val="88820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challenges and community needs</a:t>
            </a:r>
            <a:endParaRPr lang="en-US" dirty="0"/>
          </a:p>
        </p:txBody>
      </p:sp>
    </p:spTree>
    <p:extLst>
      <p:ext uri="{BB962C8B-B14F-4D97-AF65-F5344CB8AC3E}">
        <p14:creationId xmlns:p14="http://schemas.microsoft.com/office/powerpoint/2010/main" val="6488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r>
              <a:rPr lang="en-US" sz="4800" dirty="0" smtClean="0"/>
              <a:t>Most Common Challenges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792194"/>
              </p:ext>
            </p:extLst>
          </p:nvPr>
        </p:nvGraphicFramePr>
        <p:xfrm>
          <a:off x="457200" y="164114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046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normAutofit/>
          </a:bodyPr>
          <a:lstStyle/>
          <a:p>
            <a:r>
              <a:rPr lang="en-US" sz="4800" dirty="0" smtClean="0"/>
              <a:t>Unmet Needs </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726385"/>
              </p:ext>
            </p:extLst>
          </p:nvPr>
        </p:nvGraphicFramePr>
        <p:xfrm>
          <a:off x="475306" y="159642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2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Next Steps</a:t>
            </a:r>
            <a:endParaRPr lang="en-US" dirty="0"/>
          </a:p>
        </p:txBody>
      </p:sp>
      <p:sp>
        <p:nvSpPr>
          <p:cNvPr id="3" name="Content Placeholder 2"/>
          <p:cNvSpPr>
            <a:spLocks noGrp="1"/>
          </p:cNvSpPr>
          <p:nvPr>
            <p:ph idx="1"/>
          </p:nvPr>
        </p:nvSpPr>
        <p:spPr/>
        <p:txBody>
          <a:bodyPr/>
          <a:lstStyle/>
          <a:p>
            <a:r>
              <a:rPr lang="en-US" dirty="0" smtClean="0"/>
              <a:t>Share findings with all STAR</a:t>
            </a:r>
          </a:p>
          <a:p>
            <a:r>
              <a:rPr lang="en-US" dirty="0" smtClean="0"/>
              <a:t>Develop action plan based on research</a:t>
            </a:r>
          </a:p>
          <a:p>
            <a:r>
              <a:rPr lang="en-US" dirty="0" smtClean="0"/>
              <a:t>Monitor implementation of activities and services under new RFA</a:t>
            </a:r>
          </a:p>
          <a:p>
            <a:endParaRPr lang="en-US" dirty="0"/>
          </a:p>
        </p:txBody>
      </p:sp>
    </p:spTree>
    <p:extLst>
      <p:ext uri="{BB962C8B-B14F-4D97-AF65-F5344CB8AC3E}">
        <p14:creationId xmlns:p14="http://schemas.microsoft.com/office/powerpoint/2010/main" val="305802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5029200" y="1905000"/>
            <a:ext cx="3729300" cy="1952800"/>
          </a:xfrm>
          <a:prstGeom prst="rect">
            <a:avLst/>
          </a:prstGeom>
        </p:spPr>
        <p:txBody>
          <a:bodyPr spcFirstLastPara="1" wrap="square" lIns="91425" tIns="91425" rIns="91425" bIns="91425" anchor="ctr" anchorCtr="0">
            <a:noAutofit/>
          </a:bodyPr>
          <a:lstStyle/>
          <a:p>
            <a:pPr lvl="0"/>
            <a:r>
              <a:rPr lang="en" dirty="0" smtClean="0"/>
              <a:t>Funding Opportunity for STAR Providers:</a:t>
            </a:r>
            <a:br>
              <a:rPr lang="en" dirty="0" smtClean="0"/>
            </a:br>
            <a:r>
              <a:rPr lang="en" sz="1800" dirty="0" smtClean="0"/>
              <a:t>An Introduction to the </a:t>
            </a:r>
            <a:r>
              <a:rPr lang="en-US" sz="1800" dirty="0" smtClean="0"/>
              <a:t>Standards </a:t>
            </a:r>
            <a:r>
              <a:rPr lang="en-US" sz="1800" dirty="0"/>
              <a:t>of Quality for Family Strengthening &amp; </a:t>
            </a:r>
            <a:r>
              <a:rPr lang="en-US" sz="1800" dirty="0" smtClean="0"/>
              <a:t>Support </a:t>
            </a:r>
            <a:r>
              <a:rPr lang="en" sz="1800" dirty="0" smtClean="0"/>
              <a:t>and Submitting a Proposal for the Quality Improvement Pilot</a:t>
            </a:r>
            <a:endParaRPr sz="1800" dirty="0"/>
          </a:p>
        </p:txBody>
      </p:sp>
    </p:spTree>
    <p:extLst>
      <p:ext uri="{BB962C8B-B14F-4D97-AF65-F5344CB8AC3E}">
        <p14:creationId xmlns:p14="http://schemas.microsoft.com/office/powerpoint/2010/main" val="97251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557603" y="482600"/>
            <a:ext cx="4390500" cy="1150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5400" dirty="0" smtClean="0">
                <a:solidFill>
                  <a:srgbClr val="51B148"/>
                </a:solidFill>
              </a:rPr>
              <a:t>Agenda</a:t>
            </a:r>
            <a:endParaRPr sz="5400" dirty="0">
              <a:solidFill>
                <a:srgbClr val="51B148"/>
              </a:solidFill>
            </a:endParaRPr>
          </a:p>
        </p:txBody>
      </p:sp>
      <p:sp>
        <p:nvSpPr>
          <p:cNvPr id="123" name="Shape 123"/>
          <p:cNvSpPr txBox="1">
            <a:spLocks noGrp="1"/>
          </p:cNvSpPr>
          <p:nvPr>
            <p:ph type="subTitle" idx="4294967295"/>
          </p:nvPr>
        </p:nvSpPr>
        <p:spPr>
          <a:xfrm>
            <a:off x="609600" y="1571085"/>
            <a:ext cx="4572000" cy="312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smtClean="0">
                <a:solidFill>
                  <a:srgbClr val="FFFFFF"/>
                </a:solidFill>
              </a:rPr>
              <a:t>Goals of Today</a:t>
            </a:r>
          </a:p>
          <a:p>
            <a:pPr marL="0" lvl="0" indent="0" rtl="0">
              <a:spcBef>
                <a:spcPts val="600"/>
              </a:spcBef>
              <a:spcAft>
                <a:spcPts val="0"/>
              </a:spcAft>
              <a:buNone/>
            </a:pPr>
            <a:r>
              <a:rPr lang="en-US" dirty="0" smtClean="0">
                <a:solidFill>
                  <a:srgbClr val="FFFFFF"/>
                </a:solidFill>
              </a:rPr>
              <a:t>1.  Introduce National Family Support Network and   Quality Standards for Family Strengthening &amp; Support</a:t>
            </a:r>
          </a:p>
          <a:p>
            <a:pPr marL="0" lvl="0" indent="0" rtl="0">
              <a:spcBef>
                <a:spcPts val="600"/>
              </a:spcBef>
              <a:spcAft>
                <a:spcPts val="0"/>
              </a:spcAft>
              <a:buNone/>
            </a:pPr>
            <a:r>
              <a:rPr lang="en-US" dirty="0" smtClean="0">
                <a:solidFill>
                  <a:srgbClr val="FFFFFF"/>
                </a:solidFill>
              </a:rPr>
              <a:t>2. Networks and Standards Overview</a:t>
            </a:r>
          </a:p>
          <a:p>
            <a:pPr marL="0" lvl="0" indent="0" rtl="0">
              <a:spcBef>
                <a:spcPts val="600"/>
              </a:spcBef>
              <a:spcAft>
                <a:spcPts val="0"/>
              </a:spcAft>
              <a:buNone/>
            </a:pPr>
            <a:r>
              <a:rPr lang="en-US" dirty="0" smtClean="0">
                <a:solidFill>
                  <a:srgbClr val="FFFFFF"/>
                </a:solidFill>
              </a:rPr>
              <a:t>3.  Review Funding Opportunity</a:t>
            </a:r>
          </a:p>
          <a:p>
            <a:pPr marL="0" lvl="0" indent="0" rtl="0">
              <a:spcBef>
                <a:spcPts val="600"/>
              </a:spcBef>
              <a:spcAft>
                <a:spcPts val="0"/>
              </a:spcAft>
              <a:buNone/>
            </a:pPr>
            <a:r>
              <a:rPr lang="en-US" dirty="0">
                <a:solidFill>
                  <a:srgbClr val="FFFFFF"/>
                </a:solidFill>
              </a:rPr>
              <a:t>4</a:t>
            </a:r>
            <a:r>
              <a:rPr lang="en-US" dirty="0" smtClean="0">
                <a:solidFill>
                  <a:srgbClr val="FFFFFF"/>
                </a:solidFill>
              </a:rPr>
              <a:t>.  Submitting a Proposal</a:t>
            </a:r>
          </a:p>
        </p:txBody>
      </p:sp>
      <p:pic>
        <p:nvPicPr>
          <p:cNvPr id="124" name="Shape 124" descr="photo-1434030216411-0b793f4b4173.jpg"/>
          <p:cNvPicPr preferRelativeResize="0"/>
          <p:nvPr/>
        </p:nvPicPr>
        <p:blipFill>
          <a:blip r:embed="rId3">
            <a:alphaModFix/>
          </a:blip>
          <a:stretch>
            <a:fillRect/>
          </a:stretch>
        </p:blipFill>
        <p:spPr>
          <a:xfrm rot="-1782894">
            <a:off x="5405999" y="1032439"/>
            <a:ext cx="2702928" cy="3603904"/>
          </a:xfrm>
          <a:prstGeom prst="round2DiagRect">
            <a:avLst>
              <a:gd name="adj1" fmla="val 50000"/>
              <a:gd name="adj2" fmla="val 0"/>
            </a:avLst>
          </a:prstGeom>
          <a:noFill/>
          <a:ln>
            <a:noFill/>
          </a:ln>
        </p:spPr>
      </p:pic>
      <p:sp>
        <p:nvSpPr>
          <p:cNvPr id="125" name="Shape 125"/>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fld id="{00000000-1234-1234-1234-123412341234}" type="slidenum">
              <a:rPr lang="en"/>
              <a:pPr/>
              <a:t>25</a:t>
            </a:fld>
            <a:endParaRPr/>
          </a:p>
        </p:txBody>
      </p:sp>
      <p:sp>
        <p:nvSpPr>
          <p:cNvPr id="126" name="Shape 126"/>
          <p:cNvSpPr/>
          <p:nvPr/>
        </p:nvSpPr>
        <p:spPr>
          <a:xfrm rot="1553879">
            <a:off x="6337786" y="5209041"/>
            <a:ext cx="1651751" cy="1336663"/>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Shape 127"/>
          <p:cNvSpPr/>
          <p:nvPr/>
        </p:nvSpPr>
        <p:spPr>
          <a:xfrm rot="-7428817">
            <a:off x="7500020" y="4206082"/>
            <a:ext cx="854632" cy="998333"/>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42070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5349175" y="2619133"/>
            <a:ext cx="3108900" cy="1546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1.</a:t>
            </a:r>
            <a:endParaRPr dirty="0"/>
          </a:p>
          <a:p>
            <a:pPr marL="0" lvl="0" indent="0" rtl="0">
              <a:spcBef>
                <a:spcPts val="0"/>
              </a:spcBef>
              <a:spcAft>
                <a:spcPts val="0"/>
              </a:spcAft>
              <a:buNone/>
            </a:pPr>
            <a:r>
              <a:rPr lang="en" dirty="0" smtClean="0"/>
              <a:t>Why NFSN?</a:t>
            </a:r>
            <a:endParaRPr dirty="0"/>
          </a:p>
        </p:txBody>
      </p:sp>
      <p:sp>
        <p:nvSpPr>
          <p:cNvPr id="133" name="Shape 133"/>
          <p:cNvSpPr txBox="1">
            <a:spLocks noGrp="1"/>
          </p:cNvSpPr>
          <p:nvPr>
            <p:ph type="subTitle" idx="1"/>
          </p:nvPr>
        </p:nvSpPr>
        <p:spPr>
          <a:xfrm>
            <a:off x="5349175" y="4294739"/>
            <a:ext cx="31089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Introducing an approach to increasing quality among STAR programs</a:t>
            </a:r>
            <a:endParaRPr dirty="0"/>
          </a:p>
        </p:txBody>
      </p:sp>
    </p:spTree>
    <p:extLst>
      <p:ext uri="{BB962C8B-B14F-4D97-AF65-F5344CB8AC3E}">
        <p14:creationId xmlns:p14="http://schemas.microsoft.com/office/powerpoint/2010/main" val="261454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366800" cy="921200"/>
          </a:xfrm>
        </p:spPr>
        <p:txBody>
          <a:bodyPr/>
          <a:lstStyle/>
          <a:p>
            <a:r>
              <a:rPr lang="en-US" dirty="0" smtClean="0"/>
              <a:t>Standards as a Framework</a:t>
            </a:r>
            <a:endParaRPr lang="en-US" dirty="0"/>
          </a:p>
        </p:txBody>
      </p:sp>
      <p:sp>
        <p:nvSpPr>
          <p:cNvPr id="3" name="Text Placeholder 2"/>
          <p:cNvSpPr>
            <a:spLocks noGrp="1"/>
          </p:cNvSpPr>
          <p:nvPr>
            <p:ph type="body" idx="1"/>
          </p:nvPr>
        </p:nvSpPr>
        <p:spPr>
          <a:xfrm>
            <a:off x="4343400" y="1295400"/>
            <a:ext cx="4366800" cy="4074400"/>
          </a:xfrm>
        </p:spPr>
        <p:txBody>
          <a:bodyPr/>
          <a:lstStyle/>
          <a:p>
            <a:r>
              <a:rPr lang="en-US" dirty="0" smtClean="0"/>
              <a:t>PEI has identified the Standards of Quality as a common framework for STAR</a:t>
            </a:r>
          </a:p>
          <a:p>
            <a:r>
              <a:rPr lang="en-US" dirty="0" smtClean="0"/>
              <a:t>Increase emphasis on quality family strengthening work</a:t>
            </a:r>
          </a:p>
          <a:p>
            <a:r>
              <a:rPr lang="en-US" dirty="0" smtClean="0"/>
              <a:t>As a network strengthen practices and policy</a:t>
            </a:r>
          </a:p>
          <a:p>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248357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5181600" y="4343400"/>
            <a:ext cx="3108900" cy="1546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dirty="0" smtClean="0"/>
              <a:t>2.</a:t>
            </a:r>
            <a:endParaRPr sz="3600" dirty="0"/>
          </a:p>
          <a:p>
            <a:pPr marL="0" lvl="0" indent="0" rtl="0">
              <a:spcBef>
                <a:spcPts val="0"/>
              </a:spcBef>
              <a:spcAft>
                <a:spcPts val="0"/>
              </a:spcAft>
              <a:buNone/>
            </a:pPr>
            <a:r>
              <a:rPr lang="en" sz="3600" dirty="0" smtClean="0"/>
              <a:t>Overview of Family Resource Centers, Networks and Standards of Quality</a:t>
            </a:r>
            <a:endParaRPr sz="3600" dirty="0"/>
          </a:p>
        </p:txBody>
      </p:sp>
      <p:sp>
        <p:nvSpPr>
          <p:cNvPr id="133" name="Shape 133"/>
          <p:cNvSpPr txBox="1">
            <a:spLocks noGrp="1"/>
          </p:cNvSpPr>
          <p:nvPr>
            <p:ph type="subTitle" idx="1"/>
          </p:nvPr>
        </p:nvSpPr>
        <p:spPr>
          <a:xfrm>
            <a:off x="5181600" y="5664200"/>
            <a:ext cx="31089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Andrew Russo, Co-Founder &amp; Director, National Family Support Network</a:t>
            </a:r>
            <a:endParaRPr dirty="0"/>
          </a:p>
        </p:txBody>
      </p:sp>
    </p:spTree>
    <p:extLst>
      <p:ext uri="{BB962C8B-B14F-4D97-AF65-F5344CB8AC3E}">
        <p14:creationId xmlns:p14="http://schemas.microsoft.com/office/powerpoint/2010/main" val="203857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5349175" y="2619133"/>
            <a:ext cx="3108900" cy="1546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3</a:t>
            </a:r>
            <a:r>
              <a:rPr lang="en" dirty="0" smtClean="0"/>
              <a:t>.</a:t>
            </a:r>
            <a:endParaRPr dirty="0"/>
          </a:p>
          <a:p>
            <a:pPr marL="0" lvl="0" indent="0" rtl="0">
              <a:spcBef>
                <a:spcPts val="0"/>
              </a:spcBef>
              <a:spcAft>
                <a:spcPts val="0"/>
              </a:spcAft>
              <a:buNone/>
            </a:pPr>
            <a:r>
              <a:rPr lang="en" dirty="0" smtClean="0"/>
              <a:t>Review of Funding Opportunity</a:t>
            </a:r>
            <a:endParaRPr dirty="0"/>
          </a:p>
        </p:txBody>
      </p:sp>
      <p:sp>
        <p:nvSpPr>
          <p:cNvPr id="133" name="Shape 133"/>
          <p:cNvSpPr txBox="1">
            <a:spLocks noGrp="1"/>
          </p:cNvSpPr>
          <p:nvPr>
            <p:ph type="subTitle" idx="1"/>
          </p:nvPr>
        </p:nvSpPr>
        <p:spPr>
          <a:xfrm>
            <a:off x="5349175" y="4294739"/>
            <a:ext cx="31089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Increase quality and capacity</a:t>
            </a:r>
            <a:endParaRPr dirty="0"/>
          </a:p>
        </p:txBody>
      </p:sp>
    </p:spTree>
    <p:extLst>
      <p:ext uri="{BB962C8B-B14F-4D97-AF65-F5344CB8AC3E}">
        <p14:creationId xmlns:p14="http://schemas.microsoft.com/office/powerpoint/2010/main" val="273534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96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715000"/>
            <a:ext cx="609600"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7</a:t>
            </a:r>
          </a:p>
        </p:txBody>
      </p:sp>
      <p:cxnSp>
        <p:nvCxnSpPr>
          <p:cNvPr id="8" name="Straight Connector 7"/>
          <p:cNvCxnSpPr/>
          <p:nvPr/>
        </p:nvCxnSpPr>
        <p:spPr>
          <a:xfrm>
            <a:off x="793908" y="1143000"/>
            <a:ext cx="80772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0260" y="548045"/>
            <a:ext cx="7924800" cy="523220"/>
          </a:xfrm>
          <a:prstGeom prst="rect">
            <a:avLst/>
          </a:prstGeom>
          <a:noFill/>
        </p:spPr>
        <p:txBody>
          <a:bodyPr wrap="square" rtlCol="0">
            <a:spAutoFit/>
          </a:bodyPr>
          <a:lstStyle/>
          <a:p>
            <a:r>
              <a:rPr lang="en-US" sz="2800" dirty="0" smtClean="0">
                <a:solidFill>
                  <a:schemeClr val="accent5">
                    <a:lumMod val="75000"/>
                  </a:schemeClr>
                </a:solidFill>
              </a:rPr>
              <a:t>PEI by the Numbers</a:t>
            </a:r>
            <a:endParaRPr lang="en-US" sz="2800" dirty="0">
              <a:solidFill>
                <a:schemeClr val="accent5">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55751953"/>
              </p:ext>
            </p:extLst>
          </p:nvPr>
        </p:nvGraphicFramePr>
        <p:xfrm>
          <a:off x="990600" y="1214736"/>
          <a:ext cx="6938812" cy="5032232"/>
        </p:xfrm>
        <a:graphic>
          <a:graphicData uri="http://schemas.openxmlformats.org/drawingml/2006/table">
            <a:tbl>
              <a:tblPr firstRow="1" firstCol="1" bandRow="1">
                <a:tableStyleId>{FABFCF23-3B69-468F-B69F-88F6DE6A72F2}</a:tableStyleId>
              </a:tblPr>
              <a:tblGrid>
                <a:gridCol w="5417689"/>
                <a:gridCol w="1521123"/>
              </a:tblGrid>
              <a:tr h="61562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smtClean="0">
                          <a:solidFill>
                            <a:schemeClr val="tx1"/>
                          </a:solidFill>
                          <a:effectLst/>
                        </a:rPr>
                        <a:t>Budget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dirty="0" smtClean="0">
                          <a:solidFill>
                            <a:schemeClr val="tx1"/>
                          </a:solidFill>
                          <a:effectLst/>
                        </a:rPr>
                        <a:t>FY18-19 legislative</a:t>
                      </a:r>
                      <a:r>
                        <a:rPr lang="en-US" sz="1800" b="0" baseline="0" dirty="0" smtClean="0">
                          <a:solidFill>
                            <a:schemeClr val="tx1"/>
                          </a:solidFill>
                          <a:effectLst/>
                        </a:rPr>
                        <a:t> allocation</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smtClean="0">
                          <a:solidFill>
                            <a:schemeClr val="tx1"/>
                          </a:solidFill>
                          <a:effectLst/>
                          <a:latin typeface="+mn-lt"/>
                        </a:rPr>
                        <a:t>$209,894,497</a:t>
                      </a:r>
                    </a:p>
                    <a:p>
                      <a:pPr marL="0" marR="0" indent="0" algn="r" defTabSz="914400" rtl="0" eaLnBrk="1" fontAlgn="auto" latinLnBrk="0" hangingPunct="1">
                        <a:lnSpc>
                          <a:spcPct val="107000"/>
                        </a:lnSpc>
                        <a:spcBef>
                          <a:spcPts val="0"/>
                        </a:spcBef>
                        <a:spcAft>
                          <a:spcPts val="0"/>
                        </a:spcAft>
                        <a:buClrTx/>
                        <a:buSzTx/>
                        <a:buFontTx/>
                        <a:buNone/>
                        <a:tabLst/>
                        <a:defRPr/>
                      </a:pPr>
                      <a:endParaRPr lang="en-US" sz="2000" b="1"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noFill/>
                  </a:tcPr>
                </a:tc>
              </a:tr>
              <a:tr h="673598">
                <a:tc>
                  <a:txBody>
                    <a:bodyPr/>
                    <a:lstStyle/>
                    <a:p>
                      <a:pPr algn="l"/>
                      <a:r>
                        <a:rPr lang="en-US" sz="2000" dirty="0" smtClean="0"/>
                        <a:t>Programs</a:t>
                      </a:r>
                    </a:p>
                    <a:p>
                      <a:pPr algn="l"/>
                      <a:r>
                        <a:rPr lang="en-US" b="0" dirty="0" smtClean="0"/>
                        <a:t>Voluntary programs serving parents</a:t>
                      </a:r>
                      <a:r>
                        <a:rPr lang="en-US" b="0" baseline="0" dirty="0" smtClean="0"/>
                        <a:t> and youth</a:t>
                      </a:r>
                      <a:endParaRPr lang="en-US" b="0" dirty="0"/>
                    </a:p>
                  </a:txBody>
                  <a:tcPr marL="68580" marR="68580" marT="0" marB="0" anchor="ctr"/>
                </a:tc>
                <a:tc>
                  <a:txBody>
                    <a:bodyPr/>
                    <a:lstStyle/>
                    <a:p>
                      <a:pPr algn="r"/>
                      <a:r>
                        <a:rPr lang="en-US" sz="2000" b="1" dirty="0" smtClean="0">
                          <a:latin typeface="+mn-lt"/>
                        </a:rPr>
                        <a:t>11</a:t>
                      </a:r>
                      <a:endParaRPr lang="en-US" sz="2000" b="1" dirty="0">
                        <a:latin typeface="+mn-lt"/>
                      </a:endParaRPr>
                    </a:p>
                  </a:txBody>
                  <a:tcPr marL="68580" marR="68580" marT="0" marB="0" anchor="ctr"/>
                </a:tc>
              </a:tr>
              <a:tr h="5477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smtClean="0">
                          <a:effectLst/>
                        </a:rPr>
                        <a:t>Provider</a:t>
                      </a:r>
                      <a:r>
                        <a:rPr lang="en-US" sz="2000" baseline="0" dirty="0" smtClean="0">
                          <a:effectLst/>
                        </a:rPr>
                        <a:t> Contracts</a:t>
                      </a:r>
                      <a:endParaRPr lang="en-US" sz="2000" dirty="0" smtClean="0">
                        <a:effectLst/>
                      </a:endParaRPr>
                    </a:p>
                    <a:p>
                      <a:pPr marL="0" marR="0">
                        <a:lnSpc>
                          <a:spcPct val="107000"/>
                        </a:lnSpc>
                        <a:spcBef>
                          <a:spcPts val="0"/>
                        </a:spcBef>
                        <a:spcAft>
                          <a:spcPts val="0"/>
                        </a:spcAft>
                      </a:pPr>
                      <a:r>
                        <a:rPr lang="en-US"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Nonprofit orgs., city &amp; county governments (9/1/17)</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solidFill>
                            <a:schemeClr val="tx1"/>
                          </a:solidFill>
                          <a:effectLst/>
                          <a:latin typeface="+mn-lt"/>
                          <a:ea typeface="Calibri" panose="020F0502020204030204" pitchFamily="34" charset="0"/>
                          <a:cs typeface="Times New Roman" panose="02020603050405020304" pitchFamily="18" charset="0"/>
                        </a:rPr>
                        <a:t>144</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72270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smtClean="0">
                          <a:effectLst/>
                        </a:rPr>
                        <a:t>Support Contracts</a:t>
                      </a:r>
                    </a:p>
                    <a:p>
                      <a:pPr marL="0" marR="0">
                        <a:lnSpc>
                          <a:spcPct val="107000"/>
                        </a:lnSpc>
                        <a:spcBef>
                          <a:spcPts val="0"/>
                        </a:spcBef>
                        <a:spcAft>
                          <a:spcPts val="0"/>
                        </a:spcAft>
                      </a:pPr>
                      <a:r>
                        <a:rPr lang="en-US"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Research,</a:t>
                      </a:r>
                      <a:r>
                        <a:rPr lang="en-US" sz="18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evaluation, technical assistance (9/1/17)</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solidFill>
                            <a:schemeClr val="tx1"/>
                          </a:solidFill>
                          <a:effectLst/>
                          <a:latin typeface="+mn-lt"/>
                          <a:ea typeface="Calibri" panose="020F0502020204030204" pitchFamily="34" charset="0"/>
                          <a:cs typeface="Times New Roman" panose="02020603050405020304" pitchFamily="18" charset="0"/>
                        </a:rPr>
                        <a:t>21</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606239">
                <a:tc>
                  <a:txBody>
                    <a:bodyPr/>
                    <a:lstStyle/>
                    <a:p>
                      <a:pPr marL="0" marR="0">
                        <a:lnSpc>
                          <a:spcPct val="107000"/>
                        </a:lnSpc>
                        <a:spcBef>
                          <a:spcPts val="0"/>
                        </a:spcBef>
                        <a:spcAft>
                          <a:spcPts val="0"/>
                        </a:spcAft>
                      </a:pPr>
                      <a:r>
                        <a:rPr lang="en-US" sz="2000" dirty="0" smtClean="0">
                          <a:effectLst/>
                        </a:rPr>
                        <a:t>Employees</a:t>
                      </a:r>
                    </a:p>
                    <a:p>
                      <a:pPr marL="0" marR="0">
                        <a:lnSpc>
                          <a:spcPct val="107000"/>
                        </a:lnSpc>
                        <a:spcBef>
                          <a:spcPts val="0"/>
                        </a:spcBef>
                        <a:spcAft>
                          <a:spcPts val="0"/>
                        </a:spcAft>
                      </a:pPr>
                      <a:r>
                        <a:rPr lang="en-US" sz="1800" b="0" dirty="0" smtClean="0">
                          <a:effectLst/>
                        </a:rPr>
                        <a:t>FTEs allocated as of Sept. 1, 2017 </a:t>
                      </a:r>
                      <a:r>
                        <a:rPr lang="en-US" sz="1800" b="0" dirty="0" smtClean="0">
                          <a:solidFill>
                            <a:schemeClr val="accent5">
                              <a:lumMod val="75000"/>
                            </a:schemeClr>
                          </a:solidFill>
                          <a:effectLst/>
                        </a:rPr>
                        <a:t>(no field staff)</a:t>
                      </a:r>
                      <a:endParaRPr lang="en-US" sz="18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effectLst/>
                          <a:latin typeface="+mn-lt"/>
                        </a:rPr>
                        <a:t>66</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673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smtClean="0">
                          <a:solidFill>
                            <a:schemeClr val="tx1"/>
                          </a:solidFill>
                          <a:effectLst/>
                        </a:rPr>
                        <a:t>Families Served</a:t>
                      </a:r>
                    </a:p>
                    <a:p>
                      <a:pPr marL="0" marR="0">
                        <a:lnSpc>
                          <a:spcPct val="107000"/>
                        </a:lnSpc>
                        <a:spcBef>
                          <a:spcPts val="0"/>
                        </a:spcBef>
                        <a:spcAft>
                          <a:spcPts val="0"/>
                        </a:spcAft>
                      </a:pPr>
                      <a:r>
                        <a:rPr lang="en-US"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Unique</a:t>
                      </a:r>
                      <a:r>
                        <a:rPr lang="en-US" sz="18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families served in </a:t>
                      </a:r>
                      <a:r>
                        <a:rPr lang="en-US"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FY16</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solidFill>
                            <a:schemeClr val="tx1"/>
                          </a:solidFill>
                          <a:effectLst/>
                          <a:latin typeface="+mn-lt"/>
                          <a:ea typeface="Calibri" panose="020F0502020204030204" pitchFamily="34" charset="0"/>
                          <a:cs typeface="Times New Roman" panose="02020603050405020304" pitchFamily="18" charset="0"/>
                        </a:rPr>
                        <a:t>62,000</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805489">
                <a:tc>
                  <a:txBody>
                    <a:bodyPr/>
                    <a:lstStyle/>
                    <a:p>
                      <a:pPr marL="0" marR="0">
                        <a:lnSpc>
                          <a:spcPct val="107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Visits to HelpandHope.org</a:t>
                      </a:r>
                    </a:p>
                    <a:p>
                      <a:pPr marL="0" marR="0">
                        <a:lnSpc>
                          <a:spcPct val="107000"/>
                        </a:lnSpc>
                        <a:spcBef>
                          <a:spcPts val="0"/>
                        </a:spcBef>
                        <a:spcAft>
                          <a:spcPts val="0"/>
                        </a:spcAft>
                      </a:pPr>
                      <a:r>
                        <a:rPr lang="en-US"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Total interactions with website in FY16</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solidFill>
                            <a:schemeClr val="tx1"/>
                          </a:solidFill>
                          <a:effectLst/>
                          <a:latin typeface="+mn-lt"/>
                          <a:ea typeface="Calibri" panose="020F0502020204030204" pitchFamily="34" charset="0"/>
                          <a:cs typeface="Times New Roman" panose="02020603050405020304" pitchFamily="18" charset="0"/>
                        </a:rPr>
                        <a:t>1.6 million</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1"/>
          <p:cNvSpPr>
            <a:spLocks noChangeArrowheads="1"/>
          </p:cNvSpPr>
          <p:nvPr/>
        </p:nvSpPr>
        <p:spPr bwMode="auto">
          <a:xfrm>
            <a:off x="2516188" y="2647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67728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ctrTitle" idx="4294967295"/>
          </p:nvPr>
        </p:nvSpPr>
        <p:spPr>
          <a:xfrm>
            <a:off x="685800" y="2619123"/>
            <a:ext cx="7772400" cy="1546400"/>
          </a:xfrm>
          <a:prstGeom prst="rect">
            <a:avLst/>
          </a:prstGeom>
        </p:spPr>
        <p:txBody>
          <a:bodyPr spcFirstLastPara="1" wrap="square" lIns="91425" tIns="91425" rIns="91425" bIns="91425" anchor="b" anchorCtr="0">
            <a:noAutofit/>
          </a:bodyPr>
          <a:lstStyle/>
          <a:p>
            <a:pPr lvl="0" algn="ctr"/>
            <a:r>
              <a:rPr lang="en-US" sz="9600" dirty="0"/>
              <a:t>$</a:t>
            </a:r>
            <a:r>
              <a:rPr lang="en-US" sz="8000" dirty="0"/>
              <a:t>2,582,344.00</a:t>
            </a:r>
            <a:endParaRPr sz="8000" dirty="0">
              <a:solidFill>
                <a:srgbClr val="FFFFFF"/>
              </a:solidFill>
            </a:endParaRPr>
          </a:p>
        </p:txBody>
      </p:sp>
      <p:sp>
        <p:nvSpPr>
          <p:cNvPr id="239" name="Shape 239"/>
          <p:cNvSpPr txBox="1">
            <a:spLocks noGrp="1"/>
          </p:cNvSpPr>
          <p:nvPr>
            <p:ph type="subTitle" idx="4294967295"/>
          </p:nvPr>
        </p:nvSpPr>
        <p:spPr>
          <a:xfrm>
            <a:off x="685800" y="3786737"/>
            <a:ext cx="77724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smtClean="0">
                <a:solidFill>
                  <a:srgbClr val="B8F567"/>
                </a:solidFill>
              </a:rPr>
              <a:t>Funding available for this opportunity with funding beginning 9/1/2018</a:t>
            </a:r>
            <a:endParaRPr sz="1800" dirty="0">
              <a:solidFill>
                <a:srgbClr val="B8F567"/>
              </a:solidFill>
            </a:endParaRPr>
          </a:p>
        </p:txBody>
      </p:sp>
      <p:sp>
        <p:nvSpPr>
          <p:cNvPr id="240" name="Shape 240"/>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fld id="{00000000-1234-1234-1234-123412341234}" type="slidenum">
              <a:rPr lang="en"/>
              <a:pPr/>
              <a:t>30</a:t>
            </a:fld>
            <a:endParaRPr/>
          </a:p>
        </p:txBody>
      </p:sp>
    </p:spTree>
    <p:extLst>
      <p:ext uri="{BB962C8B-B14F-4D97-AF65-F5344CB8AC3E}">
        <p14:creationId xmlns:p14="http://schemas.microsoft.com/office/powerpoint/2010/main" val="3863757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9400"/>
            <a:ext cx="5638800" cy="921200"/>
          </a:xfrm>
        </p:spPr>
        <p:txBody>
          <a:bodyPr/>
          <a:lstStyle/>
          <a:p>
            <a:r>
              <a:rPr lang="en-US" sz="3200" dirty="0" smtClean="0"/>
              <a:t>Two Options for Submitting</a:t>
            </a:r>
            <a:endParaRPr lang="en-US" sz="3200" dirty="0"/>
          </a:p>
        </p:txBody>
      </p:sp>
      <p:sp>
        <p:nvSpPr>
          <p:cNvPr id="3" name="Text Placeholder 2"/>
          <p:cNvSpPr>
            <a:spLocks noGrp="1"/>
          </p:cNvSpPr>
          <p:nvPr>
            <p:ph type="body" idx="1"/>
          </p:nvPr>
        </p:nvSpPr>
        <p:spPr>
          <a:xfrm>
            <a:off x="4191000" y="1397000"/>
            <a:ext cx="4366800" cy="4470400"/>
          </a:xfrm>
        </p:spPr>
        <p:txBody>
          <a:bodyPr/>
          <a:lstStyle/>
          <a:p>
            <a:pPr marL="304800" lvl="0" indent="-228600">
              <a:buFont typeface="+mj-lt"/>
              <a:buAutoNum type="arabicParenR"/>
            </a:pPr>
            <a:r>
              <a:rPr lang="en-US" sz="1200" dirty="0" smtClean="0"/>
              <a:t>  </a:t>
            </a:r>
            <a:r>
              <a:rPr lang="en-US" sz="1600" b="1" dirty="0" smtClean="0"/>
              <a:t>Engage in Quality Improvement Pilot :</a:t>
            </a:r>
          </a:p>
          <a:p>
            <a:pPr lvl="1"/>
            <a:r>
              <a:rPr lang="en-US" sz="1200" dirty="0"/>
              <a:t>Key staff attending training on the National Family Support Network's Quality Standards;</a:t>
            </a:r>
          </a:p>
          <a:p>
            <a:pPr lvl="1"/>
            <a:r>
              <a:rPr lang="en-US" sz="1200" dirty="0"/>
              <a:t>Participation in the program’s quality assessment;</a:t>
            </a:r>
          </a:p>
          <a:p>
            <a:pPr lvl="1"/>
            <a:r>
              <a:rPr lang="en-US" sz="1200" dirty="0"/>
              <a:t>Creating a formal plan to increase quality in one or more areas of the Quality Standards based on the program’s quality assessment; and</a:t>
            </a:r>
          </a:p>
          <a:p>
            <a:pPr lvl="1"/>
            <a:r>
              <a:rPr lang="en-US" sz="1200" dirty="0"/>
              <a:t>Work with Family Support Network on the pilot</a:t>
            </a:r>
            <a:r>
              <a:rPr lang="en-US" sz="1200" dirty="0" smtClean="0"/>
              <a:t>.</a:t>
            </a:r>
          </a:p>
          <a:p>
            <a:pPr lvl="1"/>
            <a:endParaRPr lang="en-US" sz="1200" dirty="0"/>
          </a:p>
          <a:p>
            <a:pPr lvl="0">
              <a:buFont typeface="+mj-lt"/>
              <a:buAutoNum type="arabicParenR"/>
            </a:pPr>
            <a:r>
              <a:rPr lang="en-US" sz="1400" b="1" dirty="0" smtClean="0"/>
              <a:t>Engage </a:t>
            </a:r>
            <a:r>
              <a:rPr lang="en-US" sz="1400" b="1" dirty="0"/>
              <a:t>in Quality </a:t>
            </a:r>
            <a:r>
              <a:rPr lang="en-US" sz="1400" b="1" dirty="0" smtClean="0"/>
              <a:t>Improvement Pilot + Increase Clients Served</a:t>
            </a:r>
          </a:p>
          <a:p>
            <a:pPr lvl="1"/>
            <a:r>
              <a:rPr lang="en-US" sz="1200" dirty="0" smtClean="0"/>
              <a:t>Pilot </a:t>
            </a:r>
            <a:r>
              <a:rPr lang="en-US" sz="1200" dirty="0"/>
              <a:t>(Option 1) AND:  increasing the number of youth served monthly and annually</a:t>
            </a:r>
          </a:p>
        </p:txBody>
      </p:sp>
      <p:sp>
        <p:nvSpPr>
          <p:cNvPr id="4" name="Slide Number Placeholder 3"/>
          <p:cNvSpPr>
            <a:spLocks noGrp="1"/>
          </p:cNvSpPr>
          <p:nvPr>
            <p:ph type="sldNum" idx="12"/>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3714876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Funds</a:t>
            </a:r>
            <a:endParaRPr lang="en-US" dirty="0"/>
          </a:p>
        </p:txBody>
      </p:sp>
      <p:sp>
        <p:nvSpPr>
          <p:cNvPr id="3" name="Text Placeholder 2"/>
          <p:cNvSpPr>
            <a:spLocks noGrp="1"/>
          </p:cNvSpPr>
          <p:nvPr>
            <p:ph type="body" idx="1"/>
          </p:nvPr>
        </p:nvSpPr>
        <p:spPr/>
        <p:txBody>
          <a:bodyPr/>
          <a:lstStyle/>
          <a:p>
            <a:r>
              <a:rPr lang="en-US" sz="1400" dirty="0" smtClean="0"/>
              <a:t>Indicators:</a:t>
            </a:r>
          </a:p>
          <a:p>
            <a:pPr lvl="1"/>
            <a:r>
              <a:rPr lang="en-US" sz="1400" dirty="0"/>
              <a:t>U</a:t>
            </a:r>
            <a:r>
              <a:rPr lang="en-US" sz="1400" dirty="0" smtClean="0"/>
              <a:t>nmet </a:t>
            </a:r>
            <a:r>
              <a:rPr lang="en-US" sz="1400" dirty="0"/>
              <a:t>community need, community capacity, history of grantee performance, readiness of grantee to administer additional funds, merits of proposal, and geographic distribution of funds</a:t>
            </a:r>
            <a:r>
              <a:rPr lang="en-US" sz="1400" dirty="0" smtClean="0"/>
              <a:t>.</a:t>
            </a:r>
          </a:p>
          <a:p>
            <a:r>
              <a:rPr lang="en-US" sz="1400" dirty="0" smtClean="0"/>
              <a:t>Number of awards:</a:t>
            </a:r>
          </a:p>
          <a:p>
            <a:pPr lvl="1"/>
            <a:r>
              <a:rPr lang="en-US" sz="1400" dirty="0" smtClean="0"/>
              <a:t>Approximately 5-8 awards</a:t>
            </a:r>
          </a:p>
          <a:p>
            <a:pPr lvl="2"/>
            <a:endParaRPr lang="en-US" sz="1400" dirty="0"/>
          </a:p>
        </p:txBody>
      </p:sp>
      <p:sp>
        <p:nvSpPr>
          <p:cNvPr id="4" name="Slide Number Placeholder 3"/>
          <p:cNvSpPr>
            <a:spLocks noGrp="1"/>
          </p:cNvSpPr>
          <p:nvPr>
            <p:ph type="sldNum" idx="12"/>
          </p:nvPr>
        </p:nvSpPr>
        <p:spPr/>
        <p:txBody>
          <a:bodyPr/>
          <a:lstStyle/>
          <a:p>
            <a:fld id="{00000000-1234-1234-1234-123412341234}" type="slidenum">
              <a:rPr lang="en" smtClean="0"/>
              <a:pPr/>
              <a:t>32</a:t>
            </a:fld>
            <a:endParaRPr lang="en"/>
          </a:p>
        </p:txBody>
      </p:sp>
    </p:spTree>
    <p:extLst>
      <p:ext uri="{BB962C8B-B14F-4D97-AF65-F5344CB8AC3E}">
        <p14:creationId xmlns:p14="http://schemas.microsoft.com/office/powerpoint/2010/main" val="2555574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77800"/>
            <a:ext cx="4366800" cy="921200"/>
          </a:xfrm>
        </p:spPr>
        <p:txBody>
          <a:bodyPr/>
          <a:lstStyle/>
          <a:p>
            <a:r>
              <a:rPr lang="en-US" dirty="0" smtClean="0"/>
              <a:t>Timeline</a:t>
            </a:r>
            <a:endParaRPr lang="en-US" dirty="0"/>
          </a:p>
        </p:txBody>
      </p:sp>
      <p:sp>
        <p:nvSpPr>
          <p:cNvPr id="3" name="Text Placeholder 2"/>
          <p:cNvSpPr>
            <a:spLocks noGrp="1"/>
          </p:cNvSpPr>
          <p:nvPr>
            <p:ph type="body" idx="1"/>
          </p:nvPr>
        </p:nvSpPr>
        <p:spPr>
          <a:xfrm>
            <a:off x="4343403" y="1193800"/>
            <a:ext cx="4671525" cy="5080000"/>
          </a:xfrm>
        </p:spPr>
        <p:txBody>
          <a:bodyPr/>
          <a:lstStyle/>
          <a:p>
            <a:r>
              <a:rPr lang="en-US" dirty="0" smtClean="0"/>
              <a:t>2/15 Email Notification to Providers</a:t>
            </a:r>
          </a:p>
          <a:p>
            <a:r>
              <a:rPr lang="en-US" dirty="0" smtClean="0"/>
              <a:t>2/20 Webinar </a:t>
            </a:r>
          </a:p>
          <a:p>
            <a:r>
              <a:rPr lang="en-US" dirty="0" smtClean="0"/>
              <a:t>2/26 Deadline to Submit Questions</a:t>
            </a:r>
          </a:p>
          <a:p>
            <a:r>
              <a:rPr lang="en-US" dirty="0" smtClean="0"/>
              <a:t>3/2 Responses to questions provided</a:t>
            </a:r>
          </a:p>
          <a:p>
            <a:r>
              <a:rPr lang="en-US" dirty="0" smtClean="0"/>
              <a:t>3/20 @ 5pm Responses Due</a:t>
            </a:r>
          </a:p>
          <a:p>
            <a:r>
              <a:rPr lang="en-US" dirty="0" smtClean="0"/>
              <a:t>9/1 Contracts with new funding begin</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33</a:t>
            </a:fld>
            <a:endParaRPr lang="en"/>
          </a:p>
        </p:txBody>
      </p:sp>
    </p:spTree>
    <p:extLst>
      <p:ext uri="{BB962C8B-B14F-4D97-AF65-F5344CB8AC3E}">
        <p14:creationId xmlns:p14="http://schemas.microsoft.com/office/powerpoint/2010/main" val="116925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a:t>
            </a:r>
            <a:r>
              <a:rPr lang="en-US" dirty="0" smtClean="0"/>
              <a:t>. Submitting a Proposal</a:t>
            </a:r>
            <a:endParaRPr lang="en-US" dirty="0"/>
          </a:p>
        </p:txBody>
      </p:sp>
      <p:sp>
        <p:nvSpPr>
          <p:cNvPr id="3" name="Subtitle 2"/>
          <p:cNvSpPr>
            <a:spLocks noGrp="1"/>
          </p:cNvSpPr>
          <p:nvPr>
            <p:ph type="subTitle" idx="1"/>
          </p:nvPr>
        </p:nvSpPr>
        <p:spPr/>
        <p:txBody>
          <a:bodyPr/>
          <a:lstStyle/>
          <a:p>
            <a:r>
              <a:rPr lang="en-US" dirty="0" smtClean="0"/>
              <a:t>How and what to submit</a:t>
            </a:r>
            <a:endParaRPr lang="en-US" dirty="0"/>
          </a:p>
        </p:txBody>
      </p:sp>
    </p:spTree>
    <p:extLst>
      <p:ext uri="{BB962C8B-B14F-4D97-AF65-F5344CB8AC3E}">
        <p14:creationId xmlns:p14="http://schemas.microsoft.com/office/powerpoint/2010/main" val="1504643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9400"/>
            <a:ext cx="4366800" cy="921200"/>
          </a:xfrm>
        </p:spPr>
        <p:txBody>
          <a:bodyPr/>
          <a:lstStyle/>
          <a:p>
            <a:r>
              <a:rPr lang="en-US" dirty="0" smtClean="0"/>
              <a:t>Checklist</a:t>
            </a:r>
            <a:endParaRPr lang="en-US" dirty="0"/>
          </a:p>
        </p:txBody>
      </p:sp>
      <p:sp>
        <p:nvSpPr>
          <p:cNvPr id="3" name="Text Placeholder 2"/>
          <p:cNvSpPr>
            <a:spLocks noGrp="1"/>
          </p:cNvSpPr>
          <p:nvPr>
            <p:ph type="body" idx="1"/>
          </p:nvPr>
        </p:nvSpPr>
        <p:spPr>
          <a:xfrm>
            <a:off x="4267200" y="1295400"/>
            <a:ext cx="4366800" cy="4074400"/>
          </a:xfrm>
        </p:spPr>
        <p:txBody>
          <a:bodyPr/>
          <a:lstStyle/>
          <a:p>
            <a:r>
              <a:rPr lang="en-US" sz="1400" dirty="0" smtClean="0"/>
              <a:t>Updated Statement </a:t>
            </a:r>
            <a:r>
              <a:rPr lang="en-US" sz="1400" dirty="0"/>
              <a:t>of Work (in track changes</a:t>
            </a:r>
            <a:r>
              <a:rPr lang="en-US" sz="1400" dirty="0" smtClean="0"/>
              <a:t>) </a:t>
            </a:r>
          </a:p>
          <a:p>
            <a:r>
              <a:rPr lang="en-US" sz="1400" dirty="0" smtClean="0"/>
              <a:t>Updated </a:t>
            </a:r>
            <a:r>
              <a:rPr lang="en-US" sz="1400" dirty="0"/>
              <a:t>Project Work </a:t>
            </a:r>
            <a:r>
              <a:rPr lang="en-US" sz="1400" dirty="0" smtClean="0"/>
              <a:t>Plan (in </a:t>
            </a:r>
            <a:r>
              <a:rPr lang="en-US" sz="1400" dirty="0"/>
              <a:t>track </a:t>
            </a:r>
            <a:r>
              <a:rPr lang="en-US" sz="1400" dirty="0" smtClean="0"/>
              <a:t>changes) </a:t>
            </a:r>
          </a:p>
          <a:p>
            <a:r>
              <a:rPr lang="en-US" sz="1400" dirty="0" smtClean="0"/>
              <a:t>2030 </a:t>
            </a:r>
            <a:r>
              <a:rPr lang="en-US" sz="1400" dirty="0"/>
              <a:t>Budget to reflect desired </a:t>
            </a:r>
            <a:r>
              <a:rPr lang="en-US" sz="1400" dirty="0" smtClean="0"/>
              <a:t>additions  </a:t>
            </a:r>
          </a:p>
          <a:p>
            <a:r>
              <a:rPr lang="en-US" sz="1400" dirty="0" smtClean="0"/>
              <a:t>Narrative</a:t>
            </a:r>
            <a:r>
              <a:rPr lang="en-US" sz="1400" dirty="0"/>
              <a:t> </a:t>
            </a:r>
            <a:r>
              <a:rPr lang="en-US" sz="1400" dirty="0" smtClean="0"/>
              <a:t>(no </a:t>
            </a:r>
            <a:r>
              <a:rPr lang="en-US" sz="1400" dirty="0"/>
              <a:t>more than two pages</a:t>
            </a:r>
            <a:r>
              <a:rPr lang="en-US" sz="1400" dirty="0" smtClean="0"/>
              <a:t>,) </a:t>
            </a:r>
            <a:r>
              <a:rPr lang="en-US" sz="1400" dirty="0"/>
              <a:t>including </a:t>
            </a:r>
            <a:r>
              <a:rPr lang="en-US" sz="1400" dirty="0" smtClean="0"/>
              <a:t>: </a:t>
            </a:r>
            <a:endParaRPr lang="en-US" sz="1400" dirty="0"/>
          </a:p>
          <a:p>
            <a:pPr lvl="1"/>
            <a:r>
              <a:rPr lang="en-US" sz="1400" dirty="0"/>
              <a:t>A summary of proposed services and </a:t>
            </a:r>
            <a:r>
              <a:rPr lang="en-US" sz="1400" dirty="0" smtClean="0"/>
              <a:t>approach </a:t>
            </a:r>
            <a:r>
              <a:rPr lang="en-US" sz="1400" dirty="0"/>
              <a:t>with a clear indication of how the organization/agency plans to incorporate </a:t>
            </a:r>
            <a:r>
              <a:rPr lang="en-US" sz="1400" dirty="0" smtClean="0"/>
              <a:t> additional services or </a:t>
            </a:r>
            <a:r>
              <a:rPr lang="en-US" sz="1400" dirty="0"/>
              <a:t>approach the NFSN planning and implementation, </a:t>
            </a:r>
            <a:r>
              <a:rPr lang="en-US" sz="1400" dirty="0" smtClean="0"/>
              <a:t>also including what </a:t>
            </a:r>
            <a:r>
              <a:rPr lang="en-US" sz="1400" dirty="0"/>
              <a:t>value they feel it will </a:t>
            </a:r>
            <a:r>
              <a:rPr lang="en-US" sz="1400" dirty="0" smtClean="0"/>
              <a:t>bring </a:t>
            </a:r>
            <a:r>
              <a:rPr lang="en-US" sz="1400" dirty="0"/>
              <a:t>to their </a:t>
            </a:r>
            <a:r>
              <a:rPr lang="en-US" sz="1400" dirty="0" smtClean="0"/>
              <a:t>community</a:t>
            </a:r>
            <a:endParaRPr lang="en-US" sz="1400" dirty="0"/>
          </a:p>
          <a:p>
            <a:pPr lvl="1"/>
            <a:r>
              <a:rPr lang="en-US" sz="1400" dirty="0"/>
              <a:t>A </a:t>
            </a:r>
            <a:r>
              <a:rPr lang="en-US" sz="1400" dirty="0" smtClean="0"/>
              <a:t>justification and methodology </a:t>
            </a:r>
            <a:r>
              <a:rPr lang="en-US" sz="1400" dirty="0"/>
              <a:t>for the budget amount requested via the 2030 budget submission</a:t>
            </a:r>
            <a:r>
              <a:rPr lang="en-US" sz="1400" dirty="0" smtClean="0"/>
              <a:t>.</a:t>
            </a:r>
          </a:p>
          <a:p>
            <a:r>
              <a:rPr lang="en-US" sz="1400" dirty="0" smtClean="0"/>
              <a:t>Submit to </a:t>
            </a:r>
            <a:r>
              <a:rPr lang="en-US" sz="1400" dirty="0" smtClean="0">
                <a:hlinkClick r:id="rId3"/>
              </a:rPr>
              <a:t>YouthFamilyPrograms@dfps.state.tx.us</a:t>
            </a:r>
            <a:r>
              <a:rPr lang="en-US" sz="1400" dirty="0" smtClean="0"/>
              <a:t> </a:t>
            </a:r>
            <a:endParaRPr lang="en-US" sz="1400"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spTree>
    <p:extLst>
      <p:ext uri="{BB962C8B-B14F-4D97-AF65-F5344CB8AC3E}">
        <p14:creationId xmlns:p14="http://schemas.microsoft.com/office/powerpoint/2010/main" val="4214498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397000"/>
            <a:ext cx="4366800" cy="921200"/>
          </a:xfrm>
        </p:spPr>
        <p:txBody>
          <a:bodyPr/>
          <a:lstStyle/>
          <a:p>
            <a:r>
              <a:rPr lang="en-US" dirty="0" smtClean="0"/>
              <a:t>Project Work Plan Supplemental Questions</a:t>
            </a:r>
            <a:endParaRPr lang="en-US" dirty="0"/>
          </a:p>
        </p:txBody>
      </p:sp>
      <p:sp>
        <p:nvSpPr>
          <p:cNvPr id="3" name="Text Placeholder 2"/>
          <p:cNvSpPr>
            <a:spLocks noGrp="1"/>
          </p:cNvSpPr>
          <p:nvPr>
            <p:ph type="body" idx="1"/>
          </p:nvPr>
        </p:nvSpPr>
        <p:spPr>
          <a:xfrm>
            <a:off x="4191000" y="2209800"/>
            <a:ext cx="4366800" cy="4074400"/>
          </a:xfrm>
        </p:spPr>
        <p:txBody>
          <a:bodyPr/>
          <a:lstStyle/>
          <a:p>
            <a:r>
              <a:rPr lang="en-US" sz="1400" dirty="0" smtClean="0"/>
              <a:t>1. Who from your organization will attend the training?</a:t>
            </a:r>
          </a:p>
          <a:p>
            <a:r>
              <a:rPr lang="en-US" sz="1400" dirty="0" smtClean="0"/>
              <a:t>2. Why do you think your organization will benefit from taking on the NFSN Standards?</a:t>
            </a:r>
          </a:p>
          <a:p>
            <a:r>
              <a:rPr lang="en-US" sz="1400" dirty="0" smtClean="0"/>
              <a:t>3. How can you demonstrate there is a commitment from your organizational leadership to implement the NFSN Standards and improve quality?</a:t>
            </a:r>
          </a:p>
          <a:p>
            <a:r>
              <a:rPr lang="en-US" sz="1400" dirty="0"/>
              <a:t>4</a:t>
            </a:r>
            <a:r>
              <a:rPr lang="en-US" sz="1400" dirty="0" smtClean="0"/>
              <a:t>. If you have chosen to increase services, describe the need in your community and why you have chosen to add the selected services.</a:t>
            </a:r>
          </a:p>
          <a:p>
            <a:pPr marL="76200" indent="0">
              <a:buNone/>
            </a:pPr>
            <a:r>
              <a:rPr lang="en-US" sz="1400" dirty="0" smtClean="0">
                <a:solidFill>
                  <a:srgbClr val="C00000"/>
                </a:solidFill>
              </a:rPr>
              <a:t>*Please add a section at the end of the Project Work Plan to incorporate responses</a:t>
            </a:r>
            <a:r>
              <a:rPr lang="en-US" sz="1400" dirty="0" smtClean="0"/>
              <a:t>.</a:t>
            </a:r>
            <a:endParaRPr lang="en-US" sz="1400" dirty="0"/>
          </a:p>
        </p:txBody>
      </p:sp>
      <p:sp>
        <p:nvSpPr>
          <p:cNvPr id="4" name="Slide Number Placeholder 3"/>
          <p:cNvSpPr>
            <a:spLocks noGrp="1"/>
          </p:cNvSpPr>
          <p:nvPr>
            <p:ph type="sldNum" idx="12"/>
          </p:nvPr>
        </p:nvSpPr>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3794017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85800"/>
            <a:ext cx="4366800" cy="921200"/>
          </a:xfrm>
        </p:spPr>
        <p:txBody>
          <a:bodyPr/>
          <a:lstStyle/>
          <a:p>
            <a:pPr algn="ctr"/>
            <a:r>
              <a:rPr lang="en-US" dirty="0" smtClean="0"/>
              <a:t>Helpful Considerations</a:t>
            </a:r>
            <a:endParaRPr lang="en-US" dirty="0"/>
          </a:p>
        </p:txBody>
      </p:sp>
      <p:sp>
        <p:nvSpPr>
          <p:cNvPr id="3" name="Text Placeholder 2"/>
          <p:cNvSpPr>
            <a:spLocks noGrp="1"/>
          </p:cNvSpPr>
          <p:nvPr>
            <p:ph type="body" idx="1"/>
          </p:nvPr>
        </p:nvSpPr>
        <p:spPr>
          <a:xfrm>
            <a:off x="4038600" y="1295400"/>
            <a:ext cx="4824000" cy="5384800"/>
          </a:xfrm>
        </p:spPr>
        <p:txBody>
          <a:bodyPr/>
          <a:lstStyle/>
          <a:p>
            <a:r>
              <a:rPr lang="en-US" sz="1300" dirty="0" smtClean="0"/>
              <a:t>Training </a:t>
            </a:r>
            <a:r>
              <a:rPr lang="en-US" sz="1300" dirty="0"/>
              <a:t>(estimate 8 hours per </a:t>
            </a:r>
            <a:r>
              <a:rPr lang="en-US" sz="1300" dirty="0" smtClean="0"/>
              <a:t>staff)</a:t>
            </a:r>
          </a:p>
          <a:p>
            <a:pPr lvl="1"/>
            <a:r>
              <a:rPr lang="en-US" sz="1300" dirty="0"/>
              <a:t>R</a:t>
            </a:r>
            <a:r>
              <a:rPr lang="en-US" sz="1300" dirty="0" smtClean="0"/>
              <a:t>ecommended </a:t>
            </a:r>
            <a:r>
              <a:rPr lang="en-US" sz="1300" dirty="0"/>
              <a:t>staff at multiple levels of STAR program are </a:t>
            </a:r>
            <a:r>
              <a:rPr lang="en-US" sz="1300" dirty="0" smtClean="0"/>
              <a:t>involved.</a:t>
            </a:r>
          </a:p>
          <a:p>
            <a:pPr lvl="1"/>
            <a:r>
              <a:rPr lang="en-US" sz="1300" dirty="0" smtClean="0"/>
              <a:t>To </a:t>
            </a:r>
            <a:r>
              <a:rPr lang="en-US" sz="1300" dirty="0"/>
              <a:t>occur Sept/October </a:t>
            </a:r>
            <a:r>
              <a:rPr lang="en-US" sz="1300" dirty="0" smtClean="0"/>
              <a:t>2018</a:t>
            </a:r>
            <a:endParaRPr lang="en-US" sz="1300" dirty="0"/>
          </a:p>
          <a:p>
            <a:r>
              <a:rPr lang="en-US" sz="1300" dirty="0" smtClean="0"/>
              <a:t>Assessment </a:t>
            </a:r>
            <a:r>
              <a:rPr lang="en-US" sz="1300" dirty="0"/>
              <a:t>Process and Participation </a:t>
            </a:r>
            <a:r>
              <a:rPr lang="en-US" sz="1300" dirty="0" smtClean="0"/>
              <a:t>(estimate 16 </a:t>
            </a:r>
            <a:r>
              <a:rPr lang="en-US" sz="1300" dirty="0"/>
              <a:t>hours per staff) </a:t>
            </a:r>
            <a:endParaRPr lang="en-US" sz="1300" dirty="0" smtClean="0"/>
          </a:p>
          <a:p>
            <a:pPr lvl="1"/>
            <a:r>
              <a:rPr lang="en-US" sz="1300" dirty="0" smtClean="0"/>
              <a:t>Recommended </a:t>
            </a:r>
            <a:r>
              <a:rPr lang="en-US" sz="1300" dirty="0"/>
              <a:t>staff at multiple levels of STAR program are </a:t>
            </a:r>
            <a:r>
              <a:rPr lang="en-US" sz="1300" dirty="0" smtClean="0"/>
              <a:t>involved.</a:t>
            </a:r>
          </a:p>
          <a:p>
            <a:pPr lvl="1"/>
            <a:r>
              <a:rPr lang="en-US" sz="1300" dirty="0" smtClean="0"/>
              <a:t>To </a:t>
            </a:r>
            <a:r>
              <a:rPr lang="en-US" sz="1300" dirty="0"/>
              <a:t>occur November </a:t>
            </a:r>
            <a:r>
              <a:rPr lang="en-US" sz="1300" dirty="0" smtClean="0"/>
              <a:t>2018</a:t>
            </a:r>
            <a:endParaRPr lang="en-US" sz="1300" dirty="0"/>
          </a:p>
          <a:p>
            <a:r>
              <a:rPr lang="en-US" sz="1300" dirty="0" smtClean="0"/>
              <a:t>Implementation </a:t>
            </a:r>
            <a:r>
              <a:rPr lang="en-US" sz="1300" dirty="0"/>
              <a:t>Planning and Plan </a:t>
            </a:r>
            <a:r>
              <a:rPr lang="en-US" sz="1300" dirty="0" smtClean="0"/>
              <a:t>(estimate 24 </a:t>
            </a:r>
            <a:r>
              <a:rPr lang="en-US" sz="1300" dirty="0"/>
              <a:t>hours per </a:t>
            </a:r>
            <a:r>
              <a:rPr lang="en-US" sz="1300" dirty="0" smtClean="0"/>
              <a:t>staff)</a:t>
            </a:r>
          </a:p>
          <a:p>
            <a:pPr lvl="1"/>
            <a:r>
              <a:rPr lang="en-US" sz="1300" dirty="0" smtClean="0"/>
              <a:t>Recommended </a:t>
            </a:r>
            <a:r>
              <a:rPr lang="en-US" sz="1300" dirty="0"/>
              <a:t>staff at multiple levels of STAR program are </a:t>
            </a:r>
            <a:r>
              <a:rPr lang="en-US" sz="1300" dirty="0" smtClean="0"/>
              <a:t>involved.</a:t>
            </a:r>
            <a:r>
              <a:rPr lang="en-US" sz="1300" dirty="0"/>
              <a:t>  This plan will be developed after training and assessment </a:t>
            </a:r>
            <a:r>
              <a:rPr lang="en-US" sz="1300" dirty="0" smtClean="0"/>
              <a:t>are </a:t>
            </a:r>
            <a:r>
              <a:rPr lang="en-US" sz="1300" dirty="0"/>
              <a:t>done. </a:t>
            </a:r>
            <a:endParaRPr lang="en-US" sz="1300" dirty="0" smtClean="0"/>
          </a:p>
          <a:p>
            <a:pPr lvl="1"/>
            <a:r>
              <a:rPr lang="en-US" sz="1300" dirty="0" smtClean="0"/>
              <a:t>To occur </a:t>
            </a:r>
            <a:r>
              <a:rPr lang="en-US" sz="1300" dirty="0"/>
              <a:t>December </a:t>
            </a:r>
            <a:r>
              <a:rPr lang="en-US" sz="1300" dirty="0" smtClean="0"/>
              <a:t>2018</a:t>
            </a:r>
          </a:p>
          <a:p>
            <a:pPr marL="76200" indent="0">
              <a:buNone/>
            </a:pPr>
            <a:endParaRPr lang="en-US" sz="1300" dirty="0" smtClean="0"/>
          </a:p>
          <a:p>
            <a:pPr marL="76200" indent="0">
              <a:buNone/>
            </a:pPr>
            <a:r>
              <a:rPr lang="en-US" sz="1300" dirty="0" smtClean="0"/>
              <a:t>Note: Hours are only an estimate, may vary based on size and complexity of org and STAR program reach</a:t>
            </a:r>
          </a:p>
        </p:txBody>
      </p:sp>
      <p:sp>
        <p:nvSpPr>
          <p:cNvPr id="4" name="Slide Number Placeholder 3"/>
          <p:cNvSpPr>
            <a:spLocks noGrp="1"/>
          </p:cNvSpPr>
          <p:nvPr>
            <p:ph type="sldNum" idx="12"/>
          </p:nvPr>
        </p:nvSpPr>
        <p:spPr/>
        <p:txBody>
          <a:bodyPr/>
          <a:lstStyle/>
          <a:p>
            <a:fld id="{00000000-1234-1234-1234-123412341234}" type="slidenum">
              <a:rPr lang="en" smtClean="0"/>
              <a:pPr/>
              <a:t>37</a:t>
            </a:fld>
            <a:endParaRPr lang="en"/>
          </a:p>
        </p:txBody>
      </p:sp>
    </p:spTree>
    <p:extLst>
      <p:ext uri="{BB962C8B-B14F-4D97-AF65-F5344CB8AC3E}">
        <p14:creationId xmlns:p14="http://schemas.microsoft.com/office/powerpoint/2010/main" val="323197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295400"/>
            <a:ext cx="4366800" cy="921200"/>
          </a:xfrm>
        </p:spPr>
        <p:txBody>
          <a:bodyPr/>
          <a:lstStyle/>
          <a:p>
            <a:r>
              <a:rPr lang="en-US" dirty="0" smtClean="0"/>
              <a:t>Propose Cost Per Item and Methodology</a:t>
            </a:r>
            <a:endParaRPr lang="en-US" dirty="0"/>
          </a:p>
        </p:txBody>
      </p:sp>
      <p:sp>
        <p:nvSpPr>
          <p:cNvPr id="3" name="Text Placeholder 2"/>
          <p:cNvSpPr>
            <a:spLocks noGrp="1"/>
          </p:cNvSpPr>
          <p:nvPr>
            <p:ph type="body" idx="1"/>
          </p:nvPr>
        </p:nvSpPr>
        <p:spPr>
          <a:xfrm>
            <a:off x="4343400" y="2108200"/>
            <a:ext cx="4366800" cy="4673600"/>
          </a:xfrm>
        </p:spPr>
        <p:txBody>
          <a:bodyPr/>
          <a:lstStyle/>
          <a:p>
            <a:pPr>
              <a:buFont typeface="+mj-lt"/>
              <a:buAutoNum type="arabicParenR"/>
            </a:pPr>
            <a:r>
              <a:rPr lang="en-US" sz="1400" dirty="0" smtClean="0"/>
              <a:t>Attend Training </a:t>
            </a:r>
          </a:p>
          <a:p>
            <a:pPr>
              <a:buFont typeface="+mj-lt"/>
              <a:buAutoNum type="arabicParenR"/>
            </a:pPr>
            <a:endParaRPr lang="en-US" sz="1400" dirty="0" smtClean="0"/>
          </a:p>
          <a:p>
            <a:pPr>
              <a:buFont typeface="+mj-lt"/>
              <a:buAutoNum type="arabicParenR"/>
            </a:pPr>
            <a:r>
              <a:rPr lang="en-US" sz="1400" dirty="0" smtClean="0"/>
              <a:t>Complete Assessment</a:t>
            </a:r>
          </a:p>
          <a:p>
            <a:pPr>
              <a:buFont typeface="+mj-lt"/>
              <a:buAutoNum type="arabicParenR"/>
            </a:pPr>
            <a:endParaRPr lang="en-US" sz="1400" dirty="0" smtClean="0"/>
          </a:p>
          <a:p>
            <a:pPr>
              <a:buFont typeface="+mj-lt"/>
              <a:buAutoNum type="arabicParenR"/>
            </a:pPr>
            <a:r>
              <a:rPr lang="en-US" sz="1400" dirty="0" smtClean="0"/>
              <a:t>Implementation Planning and Plan</a:t>
            </a:r>
          </a:p>
          <a:p>
            <a:pPr>
              <a:buFont typeface="+mj-lt"/>
              <a:buAutoNum type="arabicParenR"/>
            </a:pPr>
            <a:endParaRPr lang="en-US" sz="1400" dirty="0" smtClean="0"/>
          </a:p>
          <a:p>
            <a:pPr>
              <a:buFont typeface="+mj-lt"/>
              <a:buAutoNum type="arabicParenR"/>
            </a:pPr>
            <a:r>
              <a:rPr lang="en-US" sz="1400" dirty="0" smtClean="0"/>
              <a:t>Implementation Activities (will be based on the assessment) (Placeholder cost)</a:t>
            </a:r>
          </a:p>
          <a:p>
            <a:pPr marL="76200" lvl="1" indent="0">
              <a:spcBef>
                <a:spcPts val="600"/>
              </a:spcBef>
              <a:buNone/>
            </a:pPr>
            <a:r>
              <a:rPr lang="en-US" sz="1400" dirty="0" smtClean="0"/>
              <a:t>Notes: May include in the above the cost of staff or staff time needed </a:t>
            </a:r>
            <a:r>
              <a:rPr lang="en-US" sz="1400" dirty="0"/>
              <a:t>to </a:t>
            </a:r>
            <a:r>
              <a:rPr lang="en-US" sz="1400" dirty="0" smtClean="0"/>
              <a:t>coordinate </a:t>
            </a:r>
            <a:r>
              <a:rPr lang="en-US" sz="1400" dirty="0"/>
              <a:t>all </a:t>
            </a:r>
            <a:r>
              <a:rPr lang="en-US" sz="1400" dirty="0" smtClean="0"/>
              <a:t>steps</a:t>
            </a:r>
          </a:p>
          <a:p>
            <a:pPr marL="76200" lvl="1" indent="0">
              <a:spcBef>
                <a:spcPts val="600"/>
              </a:spcBef>
              <a:buNone/>
            </a:pPr>
            <a:r>
              <a:rPr lang="en-US" sz="1400" dirty="0" smtClean="0"/>
              <a:t>It is estimated the dollar amount proposed in “4” is equal to or less than the total of items 1, 2 and 3..</a:t>
            </a:r>
            <a:endParaRPr lang="en-US" sz="1400" dirty="0"/>
          </a:p>
          <a:p>
            <a:pPr marL="762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38</a:t>
            </a:fld>
            <a:endParaRPr lang="en"/>
          </a:p>
        </p:txBody>
      </p:sp>
    </p:spTree>
    <p:extLst>
      <p:ext uri="{BB962C8B-B14F-4D97-AF65-F5344CB8AC3E}">
        <p14:creationId xmlns:p14="http://schemas.microsoft.com/office/powerpoint/2010/main" val="289611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787400"/>
            <a:ext cx="4366800" cy="921200"/>
          </a:xfrm>
        </p:spPr>
        <p:txBody>
          <a:bodyPr/>
          <a:lstStyle/>
          <a:p>
            <a:r>
              <a:rPr lang="en-US" dirty="0" smtClean="0"/>
              <a:t>Statement of Work Update</a:t>
            </a:r>
            <a:endParaRPr lang="en-US" dirty="0"/>
          </a:p>
        </p:txBody>
      </p:sp>
      <p:sp>
        <p:nvSpPr>
          <p:cNvPr id="3" name="Text Placeholder 2"/>
          <p:cNvSpPr>
            <a:spLocks noGrp="1"/>
          </p:cNvSpPr>
          <p:nvPr>
            <p:ph type="body" idx="1"/>
          </p:nvPr>
        </p:nvSpPr>
        <p:spPr>
          <a:xfrm>
            <a:off x="4267200" y="1600200"/>
            <a:ext cx="4366800" cy="4074400"/>
          </a:xfrm>
        </p:spPr>
        <p:txBody>
          <a:bodyPr/>
          <a:lstStyle/>
          <a:p>
            <a:pPr marL="76200" indent="0">
              <a:buNone/>
            </a:pPr>
            <a:r>
              <a:rPr lang="en-US" dirty="0" smtClean="0"/>
              <a:t>Add the following to statement of work: </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39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659111012"/>
              </p:ext>
            </p:extLst>
          </p:nvPr>
        </p:nvGraphicFramePr>
        <p:xfrm>
          <a:off x="4267200" y="3022600"/>
          <a:ext cx="4419600" cy="3464559"/>
        </p:xfrm>
        <a:graphic>
          <a:graphicData uri="http://schemas.openxmlformats.org/drawingml/2006/table">
            <a:tbl>
              <a:tblPr firstRow="1" bandRow="1"/>
              <a:tblGrid>
                <a:gridCol w="4419600"/>
              </a:tblGrid>
              <a:tr h="1280160">
                <a:tc>
                  <a:txBody>
                    <a:bodyPr/>
                    <a:lstStyle/>
                    <a:p>
                      <a:r>
                        <a:rPr lang="en-US" sz="1900" dirty="0" smtClean="0"/>
                        <a:t>Quality Improvement</a:t>
                      </a:r>
                      <a:r>
                        <a:rPr lang="en-US" sz="1900" baseline="0" dirty="0" smtClean="0"/>
                        <a:t> Pilot.  Engaging in pilot by adopting National Family Support Network Framework and completing the following deliverables.</a:t>
                      </a:r>
                      <a:endParaRPr lang="en-US" sz="1900" dirty="0"/>
                    </a:p>
                  </a:txBody>
                  <a:tcPr marT="60960" marB="60960">
                    <a:solidFill>
                      <a:schemeClr val="tx2">
                        <a:lumMod val="90000"/>
                      </a:schemeClr>
                    </a:solidFill>
                  </a:tcPr>
                </a:tc>
              </a:tr>
              <a:tr h="494453">
                <a:tc>
                  <a:txBody>
                    <a:bodyPr/>
                    <a:lstStyle/>
                    <a:p>
                      <a:r>
                        <a:rPr lang="en-US" sz="1900" dirty="0" smtClean="0"/>
                        <a:t>Deliverable</a:t>
                      </a:r>
                      <a:r>
                        <a:rPr lang="en-US" sz="1900" baseline="0" dirty="0" smtClean="0"/>
                        <a:t> #1-Attend Training</a:t>
                      </a:r>
                      <a:endParaRPr lang="en-US" sz="1900" dirty="0"/>
                    </a:p>
                  </a:txBody>
                  <a:tcPr marT="60960" marB="60960"/>
                </a:tc>
              </a:tr>
              <a:tr h="494453">
                <a:tc>
                  <a:txBody>
                    <a:bodyPr/>
                    <a:lstStyle/>
                    <a:p>
                      <a:r>
                        <a:rPr lang="en-US" sz="1900" dirty="0" smtClean="0"/>
                        <a:t>Deliverable #2-Complete Assessment</a:t>
                      </a:r>
                    </a:p>
                  </a:txBody>
                  <a:tcPr marT="60960" marB="60960"/>
                </a:tc>
              </a:tr>
              <a:tr h="494453">
                <a:tc>
                  <a:txBody>
                    <a:bodyPr/>
                    <a:lstStyle/>
                    <a:p>
                      <a:r>
                        <a:rPr lang="en-US" sz="1900" dirty="0" smtClean="0"/>
                        <a:t>Deliverable #3-Implementation</a:t>
                      </a:r>
                      <a:r>
                        <a:rPr lang="en-US" sz="1900" baseline="0" dirty="0" smtClean="0"/>
                        <a:t> </a:t>
                      </a:r>
                      <a:r>
                        <a:rPr lang="en-US" sz="1900" dirty="0" smtClean="0"/>
                        <a:t>Plan</a:t>
                      </a:r>
                      <a:endParaRPr lang="en-US" sz="1900" dirty="0"/>
                    </a:p>
                  </a:txBody>
                  <a:tcPr marT="60960" marB="60960"/>
                </a:tc>
              </a:tr>
              <a:tr h="701040">
                <a:tc>
                  <a:txBody>
                    <a:bodyPr/>
                    <a:lstStyle/>
                    <a:p>
                      <a:r>
                        <a:rPr lang="en-US" sz="1900" dirty="0" smtClean="0"/>
                        <a:t>Deliverable #4-Completion</a:t>
                      </a:r>
                      <a:r>
                        <a:rPr lang="en-US" sz="1900" baseline="0" dirty="0" smtClean="0"/>
                        <a:t> of </a:t>
                      </a:r>
                      <a:r>
                        <a:rPr lang="en-US" sz="1900" dirty="0" smtClean="0"/>
                        <a:t>Implementation</a:t>
                      </a:r>
                      <a:r>
                        <a:rPr lang="en-US" sz="1900" baseline="0" dirty="0" smtClean="0"/>
                        <a:t> Activities</a:t>
                      </a:r>
                      <a:endParaRPr lang="en-US" sz="1900" dirty="0"/>
                    </a:p>
                  </a:txBody>
                  <a:tcPr marT="60960" marB="60960"/>
                </a:tc>
              </a:tr>
            </a:tbl>
          </a:graphicData>
        </a:graphic>
      </p:graphicFrame>
    </p:spTree>
    <p:extLst>
      <p:ext uri="{BB962C8B-B14F-4D97-AF65-F5344CB8AC3E}">
        <p14:creationId xmlns:p14="http://schemas.microsoft.com/office/powerpoint/2010/main" val="50157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96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715000"/>
            <a:ext cx="609600" cy="369332"/>
          </a:xfrm>
          <a:prstGeom prst="rect">
            <a:avLst/>
          </a:prstGeom>
          <a:solidFill>
            <a:schemeClr val="accent5">
              <a:lumMod val="75000"/>
            </a:schemeClr>
          </a:solidFill>
        </p:spPr>
        <p:txBody>
          <a:bodyPr wrap="square" rtlCol="0">
            <a:spAutoFit/>
          </a:bodyPr>
          <a:lstStyle/>
          <a:p>
            <a:pPr algn="ctr"/>
            <a:r>
              <a:rPr lang="en-US" dirty="0" smtClean="0">
                <a:solidFill>
                  <a:schemeClr val="bg1"/>
                </a:solidFill>
              </a:rPr>
              <a:t>10</a:t>
            </a:r>
            <a:endParaRPr lang="en-US" dirty="0">
              <a:solidFill>
                <a:schemeClr val="bg1"/>
              </a:solidFill>
            </a:endParaRPr>
          </a:p>
        </p:txBody>
      </p:sp>
      <p:cxnSp>
        <p:nvCxnSpPr>
          <p:cNvPr id="8" name="Straight Connector 7"/>
          <p:cNvCxnSpPr/>
          <p:nvPr/>
        </p:nvCxnSpPr>
        <p:spPr>
          <a:xfrm>
            <a:off x="793908" y="1143000"/>
            <a:ext cx="80772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0260" y="548045"/>
            <a:ext cx="7924800" cy="523220"/>
          </a:xfrm>
          <a:prstGeom prst="rect">
            <a:avLst/>
          </a:prstGeom>
          <a:noFill/>
        </p:spPr>
        <p:txBody>
          <a:bodyPr wrap="square" rtlCol="0">
            <a:spAutoFit/>
          </a:bodyPr>
          <a:lstStyle/>
          <a:p>
            <a:r>
              <a:rPr lang="en-US" sz="2800" dirty="0" smtClean="0">
                <a:solidFill>
                  <a:schemeClr val="accent5">
                    <a:lumMod val="75000"/>
                  </a:schemeClr>
                </a:solidFill>
              </a:rPr>
              <a:t>PEI Program Funding</a:t>
            </a:r>
            <a:endParaRPr lang="en-US" sz="2800" dirty="0">
              <a:solidFill>
                <a:schemeClr val="accent5">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12606549"/>
              </p:ext>
            </p:extLst>
          </p:nvPr>
        </p:nvGraphicFramePr>
        <p:xfrm>
          <a:off x="914401" y="1247593"/>
          <a:ext cx="7463713" cy="4982068"/>
        </p:xfrm>
        <a:graphic>
          <a:graphicData uri="http://schemas.openxmlformats.org/drawingml/2006/table">
            <a:tbl>
              <a:tblPr firstRow="1" firstCol="1" bandRow="1">
                <a:tableStyleId>{5C22544A-7EE6-4342-B048-85BDC9FD1C3A}</a:tableStyleId>
              </a:tblPr>
              <a:tblGrid>
                <a:gridCol w="4515925"/>
                <a:gridCol w="1530195"/>
                <a:gridCol w="1417593"/>
              </a:tblGrid>
              <a:tr h="280063">
                <a:tc>
                  <a:txBody>
                    <a:bodyPr/>
                    <a:lstStyle/>
                    <a:p>
                      <a:pPr marL="0" marR="0" algn="ctr">
                        <a:lnSpc>
                          <a:spcPct val="107000"/>
                        </a:lnSpc>
                        <a:spcBef>
                          <a:spcPts val="0"/>
                        </a:spcBef>
                        <a:spcAft>
                          <a:spcPts val="0"/>
                        </a:spcAft>
                      </a:pPr>
                      <a:r>
                        <a:rPr lang="en-US" sz="2000" dirty="0">
                          <a:effectLst/>
                          <a:latin typeface="+mn-lt"/>
                        </a:rPr>
                        <a:t>Program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lnSpc>
                          <a:spcPct val="107000"/>
                        </a:lnSpc>
                        <a:spcBef>
                          <a:spcPts val="0"/>
                        </a:spcBef>
                        <a:spcAft>
                          <a:spcPts val="0"/>
                        </a:spcAft>
                      </a:pPr>
                      <a:r>
                        <a:rPr lang="en-US" sz="2000" dirty="0" smtClean="0">
                          <a:effectLst/>
                          <a:latin typeface="+mn-lt"/>
                          <a:ea typeface="Calibri" panose="020F0502020204030204" pitchFamily="34" charset="0"/>
                          <a:cs typeface="Times New Roman" panose="02020603050405020304" pitchFamily="18" charset="0"/>
                        </a:rPr>
                        <a:t>FY16-17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lnSpc>
                          <a:spcPct val="107000"/>
                        </a:lnSpc>
                        <a:spcBef>
                          <a:spcPts val="0"/>
                        </a:spcBef>
                        <a:spcAft>
                          <a:spcPts val="0"/>
                        </a:spcAft>
                      </a:pPr>
                      <a:r>
                        <a:rPr lang="en-US" sz="2000" dirty="0" smtClean="0">
                          <a:effectLst/>
                          <a:latin typeface="+mn-lt"/>
                          <a:ea typeface="Calibri" panose="020F0502020204030204" pitchFamily="34" charset="0"/>
                          <a:cs typeface="Times New Roman" panose="02020603050405020304" pitchFamily="18" charset="0"/>
                        </a:rPr>
                        <a:t>FY18-19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r>
              <a:tr h="504070">
                <a:tc>
                  <a:txBody>
                    <a:bodyPr/>
                    <a:lstStyle/>
                    <a:p>
                      <a:pPr marL="0" marR="0">
                        <a:lnSpc>
                          <a:spcPct val="107000"/>
                        </a:lnSpc>
                        <a:spcBef>
                          <a:spcPts val="0"/>
                        </a:spcBef>
                        <a:spcAft>
                          <a:spcPts val="0"/>
                        </a:spcAft>
                      </a:pPr>
                      <a:r>
                        <a:rPr lang="en-US" sz="1800" b="0" dirty="0">
                          <a:effectLst/>
                        </a:rPr>
                        <a:t>STAR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j-lt"/>
                          <a:ea typeface="Calibri" panose="020F0502020204030204" pitchFamily="34" charset="0"/>
                          <a:cs typeface="Times New Roman" panose="02020603050405020304" pitchFamily="18" charset="0"/>
                        </a:rPr>
                        <a:t>$42,004,158</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$48,624,721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504070">
                <a:tc>
                  <a:txBody>
                    <a:bodyPr/>
                    <a:lstStyle/>
                    <a:p>
                      <a:pPr marL="0" marR="0">
                        <a:lnSpc>
                          <a:spcPct val="107000"/>
                        </a:lnSpc>
                        <a:spcBef>
                          <a:spcPts val="0"/>
                        </a:spcBef>
                        <a:spcAft>
                          <a:spcPts val="0"/>
                        </a:spcAft>
                      </a:pPr>
                      <a:r>
                        <a:rPr lang="en-US" sz="1800" b="0" dirty="0" smtClean="0">
                          <a:effectLst/>
                          <a:latin typeface="+mn-lt"/>
                          <a:ea typeface="Calibri" panose="020F0502020204030204" pitchFamily="34" charset="0"/>
                          <a:cs typeface="Times New Roman" panose="02020603050405020304" pitchFamily="18" charset="0"/>
                        </a:rPr>
                        <a:t>CYD</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indent="0" algn="r" defTabSz="914400" rtl="0" eaLnBrk="1" fontAlgn="auto" latinLnBrk="0" hangingPunct="1">
                        <a:lnSpc>
                          <a:spcPct val="107000"/>
                        </a:lnSpc>
                        <a:spcBef>
                          <a:spcPts val="0"/>
                        </a:spcBef>
                        <a:spcAft>
                          <a:spcPts val="0"/>
                        </a:spcAft>
                        <a:buClrTx/>
                        <a:buSzTx/>
                        <a:buFontTx/>
                        <a:buNone/>
                        <a:tabLst/>
                        <a:defRPr/>
                      </a:pPr>
                      <a:r>
                        <a:rPr lang="en-US" sz="1800" dirty="0" smtClean="0">
                          <a:effectLst/>
                          <a:latin typeface="+mj-lt"/>
                          <a:ea typeface="Calibri" panose="020F0502020204030204" pitchFamily="34" charset="0"/>
                          <a:cs typeface="Times New Roman" panose="02020603050405020304" pitchFamily="18" charset="0"/>
                        </a:rPr>
                        <a:t>$14,537,665</a:t>
                      </a: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$16,845,118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495574">
                <a:tc>
                  <a:txBody>
                    <a:bodyPr/>
                    <a:lstStyle/>
                    <a:p>
                      <a:pPr marL="0" marR="0">
                        <a:lnSpc>
                          <a:spcPct val="107000"/>
                        </a:lnSpc>
                        <a:spcBef>
                          <a:spcPts val="0"/>
                        </a:spcBef>
                        <a:spcAft>
                          <a:spcPts val="0"/>
                        </a:spcAft>
                      </a:pPr>
                      <a:r>
                        <a:rPr lang="en-US" sz="1800" b="0" dirty="0" smtClean="0">
                          <a:effectLst/>
                          <a:latin typeface="+mn-lt"/>
                          <a:ea typeface="Calibri" panose="020F0502020204030204" pitchFamily="34" charset="0"/>
                          <a:cs typeface="Times New Roman" panose="02020603050405020304" pitchFamily="18" charset="0"/>
                        </a:rPr>
                        <a:t>TFTS</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j-lt"/>
                          <a:ea typeface="Calibri" panose="020F0502020204030204" pitchFamily="34" charset="0"/>
                          <a:cs typeface="Times New Roman" panose="02020603050405020304" pitchFamily="18" charset="0"/>
                        </a:rPr>
                        <a:t>$5,220,565</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aseline="0" dirty="0" smtClean="0">
                          <a:effectLst/>
                          <a:latin typeface="+mn-lt"/>
                          <a:ea typeface="Calibri" panose="020F0502020204030204" pitchFamily="34" charset="0"/>
                          <a:cs typeface="Times New Roman" panose="02020603050405020304" pitchFamily="18" charset="0"/>
                        </a:rPr>
                        <a:t>Incorporated into STAR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371629">
                <a:tc>
                  <a:txBody>
                    <a:bodyPr/>
                    <a:lstStyle/>
                    <a:p>
                      <a:pPr marL="0" marR="0">
                        <a:lnSpc>
                          <a:spcPct val="107000"/>
                        </a:lnSpc>
                        <a:spcBef>
                          <a:spcPts val="0"/>
                        </a:spcBef>
                        <a:spcAft>
                          <a:spcPts val="0"/>
                        </a:spcAft>
                      </a:pPr>
                      <a:r>
                        <a:rPr lang="en-US" sz="1800" b="0" dirty="0" smtClean="0">
                          <a:effectLst/>
                        </a:rPr>
                        <a:t>Child</a:t>
                      </a:r>
                      <a:r>
                        <a:rPr lang="en-US" sz="1800" b="0" baseline="0" dirty="0" smtClean="0">
                          <a:effectLst/>
                        </a:rPr>
                        <a:t> Abuse Prevention Grants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j-lt"/>
                          <a:ea typeface="Calibri" panose="020F0502020204030204" pitchFamily="34" charset="0"/>
                          <a:cs typeface="Times New Roman" panose="02020603050405020304" pitchFamily="18" charset="0"/>
                        </a:rPr>
                        <a:t>$6,311,115</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$7,214,315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700157">
                <a:tc>
                  <a:txBody>
                    <a:bodyPr/>
                    <a:lstStyle/>
                    <a:p>
                      <a:pPr marL="0" marR="0">
                        <a:lnSpc>
                          <a:spcPct val="107000"/>
                        </a:lnSpc>
                        <a:spcBef>
                          <a:spcPts val="0"/>
                        </a:spcBef>
                        <a:spcAft>
                          <a:spcPts val="0"/>
                        </a:spcAft>
                      </a:pPr>
                      <a:r>
                        <a:rPr lang="en-US" sz="1800" b="0" dirty="0" smtClean="0">
                          <a:effectLst/>
                        </a:rPr>
                        <a:t>Other At-Risk Prevention Programs </a:t>
                      </a:r>
                    </a:p>
                    <a:p>
                      <a:pPr marL="0" marR="0">
                        <a:lnSpc>
                          <a:spcPct val="107000"/>
                        </a:lnSpc>
                        <a:spcBef>
                          <a:spcPts val="0"/>
                        </a:spcBef>
                        <a:spcAft>
                          <a:spcPts val="0"/>
                        </a:spcAft>
                      </a:pPr>
                      <a:r>
                        <a:rPr lang="en-US" sz="1600" b="0" dirty="0" smtClean="0">
                          <a:effectLst/>
                        </a:rPr>
                        <a:t>(HOPES, HIP,</a:t>
                      </a:r>
                      <a:r>
                        <a:rPr lang="en-US" sz="1600" b="0" baseline="0" dirty="0" smtClean="0">
                          <a:effectLst/>
                        </a:rPr>
                        <a:t> CBFS, SYSN, Military, Safe Babies)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j-lt"/>
                          <a:ea typeface="Calibri" panose="020F0502020204030204" pitchFamily="34" charset="0"/>
                          <a:cs typeface="Times New Roman" panose="02020603050405020304" pitchFamily="18" charset="0"/>
                        </a:rPr>
                        <a:t>$45,867,189</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$59,179,394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504070">
                <a:tc>
                  <a:txBody>
                    <a:bodyPr/>
                    <a:lstStyle/>
                    <a:p>
                      <a:pPr marL="0" marR="0">
                        <a:lnSpc>
                          <a:spcPct val="107000"/>
                        </a:lnSpc>
                        <a:spcBef>
                          <a:spcPts val="0"/>
                        </a:spcBef>
                        <a:spcAft>
                          <a:spcPts val="0"/>
                        </a:spcAft>
                      </a:pPr>
                      <a:r>
                        <a:rPr lang="en-US" sz="1800" b="0" dirty="0" smtClean="0">
                          <a:effectLst/>
                        </a:rPr>
                        <a:t>Home Visiting Programs</a:t>
                      </a:r>
                    </a:p>
                    <a:p>
                      <a:pPr marL="0" marR="0">
                        <a:lnSpc>
                          <a:spcPct val="107000"/>
                        </a:lnSpc>
                        <a:spcBef>
                          <a:spcPts val="0"/>
                        </a:spcBef>
                        <a:spcAft>
                          <a:spcPts val="0"/>
                        </a:spcAft>
                      </a:pPr>
                      <a:r>
                        <a:rPr lang="en-US" sz="1600" b="0" dirty="0" smtClean="0">
                          <a:effectLst/>
                        </a:rPr>
                        <a:t>(THV &amp;</a:t>
                      </a:r>
                      <a:r>
                        <a:rPr lang="en-US" sz="1600" b="0" baseline="0" dirty="0" smtClean="0">
                          <a:effectLst/>
                        </a:rPr>
                        <a:t> NFP)</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$67,065,960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$62,980,670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756104">
                <a:tc>
                  <a:txBody>
                    <a:bodyPr/>
                    <a:lstStyle/>
                    <a:p>
                      <a:pPr marL="0" marR="0">
                        <a:lnSpc>
                          <a:spcPct val="107000"/>
                        </a:lnSpc>
                        <a:spcBef>
                          <a:spcPts val="0"/>
                        </a:spcBef>
                        <a:spcAft>
                          <a:spcPts val="0"/>
                        </a:spcAft>
                      </a:pPr>
                      <a:r>
                        <a:rPr lang="en-US" sz="1800" b="0" dirty="0" smtClean="0">
                          <a:effectLst/>
                        </a:rPr>
                        <a:t>At-Risk Prevention Program Support</a:t>
                      </a:r>
                    </a:p>
                    <a:p>
                      <a:pPr marL="0" marR="0">
                        <a:lnSpc>
                          <a:spcPct val="107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(Salaries, professional fees and services, travel, rent, etc.)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$3,805,651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$15,050,279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504070">
                <a:tc>
                  <a:txBody>
                    <a:bodyPr/>
                    <a:lstStyle/>
                    <a:p>
                      <a:pPr marL="0" marR="0">
                        <a:lnSpc>
                          <a:spcPct val="107000"/>
                        </a:lnSpc>
                        <a:spcBef>
                          <a:spcPts val="0"/>
                        </a:spcBef>
                        <a:spcAft>
                          <a:spcPts val="0"/>
                        </a:spcAft>
                      </a:pPr>
                      <a:r>
                        <a:rPr lang="en-US" sz="1800" b="0" dirty="0">
                          <a:effectLst/>
                        </a:rPr>
                        <a:t>TOTAL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r">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$184,812,303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$209,894,497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1"/>
          <p:cNvSpPr>
            <a:spLocks noChangeArrowheads="1"/>
          </p:cNvSpPr>
          <p:nvPr/>
        </p:nvSpPr>
        <p:spPr bwMode="auto">
          <a:xfrm>
            <a:off x="2516188" y="2647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30271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498600"/>
            <a:ext cx="4366800" cy="921200"/>
          </a:xfrm>
        </p:spPr>
        <p:txBody>
          <a:bodyPr/>
          <a:lstStyle/>
          <a:p>
            <a:r>
              <a:rPr lang="en-US" dirty="0" smtClean="0"/>
              <a:t>PEI Hosted Trainings on Standards</a:t>
            </a:r>
            <a:endParaRPr lang="en-US" dirty="0"/>
          </a:p>
        </p:txBody>
      </p:sp>
      <p:sp>
        <p:nvSpPr>
          <p:cNvPr id="3" name="Text Placeholder 2"/>
          <p:cNvSpPr>
            <a:spLocks noGrp="1"/>
          </p:cNvSpPr>
          <p:nvPr>
            <p:ph type="body" idx="1"/>
          </p:nvPr>
        </p:nvSpPr>
        <p:spPr>
          <a:xfrm>
            <a:off x="4343400" y="2413000"/>
            <a:ext cx="4366800" cy="4074400"/>
          </a:xfrm>
        </p:spPr>
        <p:txBody>
          <a:bodyPr/>
          <a:lstStyle/>
          <a:p>
            <a:r>
              <a:rPr lang="en-US" sz="1600" dirty="0" smtClean="0"/>
              <a:t>At least 6 trainings will be provided in Texas in the fall (no fee to attend)</a:t>
            </a:r>
          </a:p>
          <a:p>
            <a:r>
              <a:rPr lang="en-US" sz="1600" dirty="0" smtClean="0"/>
              <a:t>Travel should be budgeted for staff in 2030 budget submission</a:t>
            </a:r>
          </a:p>
          <a:p>
            <a:r>
              <a:rPr lang="en-US" sz="1600" dirty="0" smtClean="0"/>
              <a:t>Training will be open to all STAR programs based on seating availability  (even those not participating in pilot)</a:t>
            </a:r>
            <a:endParaRPr lang="en-US" sz="1600" dirty="0"/>
          </a:p>
        </p:txBody>
      </p:sp>
      <p:sp>
        <p:nvSpPr>
          <p:cNvPr id="4" name="Slide Number Placeholder 3"/>
          <p:cNvSpPr>
            <a:spLocks noGrp="1"/>
          </p:cNvSpPr>
          <p:nvPr>
            <p:ph type="sldNum" idx="12"/>
          </p:nvPr>
        </p:nvSpPr>
        <p:spPr/>
        <p:txBody>
          <a:bodyPr/>
          <a:lstStyle/>
          <a:p>
            <a:fld id="{00000000-1234-1234-1234-123412341234}" type="slidenum">
              <a:rPr lang="en" smtClean="0"/>
              <a:pPr/>
              <a:t>40</a:t>
            </a:fld>
            <a:endParaRPr lang="en"/>
          </a:p>
        </p:txBody>
      </p:sp>
    </p:spTree>
    <p:extLst>
      <p:ext uri="{BB962C8B-B14F-4D97-AF65-F5344CB8AC3E}">
        <p14:creationId xmlns:p14="http://schemas.microsoft.com/office/powerpoint/2010/main" val="3647157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ctrTitle" idx="4294967295"/>
          </p:nvPr>
        </p:nvSpPr>
        <p:spPr>
          <a:xfrm>
            <a:off x="4666125" y="2923933"/>
            <a:ext cx="4020600" cy="1546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smtClean="0">
                <a:solidFill>
                  <a:srgbClr val="B8F567"/>
                </a:solidFill>
              </a:rPr>
              <a:t>Quality</a:t>
            </a:r>
            <a:br>
              <a:rPr lang="en" sz="7200" dirty="0" smtClean="0">
                <a:solidFill>
                  <a:srgbClr val="B8F567"/>
                </a:solidFill>
              </a:rPr>
            </a:br>
            <a:r>
              <a:rPr lang="en" sz="7200" dirty="0" smtClean="0">
                <a:solidFill>
                  <a:srgbClr val="B8F567"/>
                </a:solidFill>
              </a:rPr>
              <a:t>Capacity in STAR</a:t>
            </a:r>
            <a:endParaRPr sz="7200" dirty="0">
              <a:solidFill>
                <a:srgbClr val="B8F567"/>
              </a:solidFill>
            </a:endParaRPr>
          </a:p>
        </p:txBody>
      </p:sp>
      <p:sp>
        <p:nvSpPr>
          <p:cNvPr id="152" name="Shape 152"/>
          <p:cNvSpPr txBox="1">
            <a:spLocks noGrp="1"/>
          </p:cNvSpPr>
          <p:nvPr>
            <p:ph type="subTitle" idx="4294967295"/>
          </p:nvPr>
        </p:nvSpPr>
        <p:spPr>
          <a:xfrm>
            <a:off x="4666125" y="4447140"/>
            <a:ext cx="40206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dirty="0" smtClean="0">
                <a:solidFill>
                  <a:srgbClr val="FFFFFF"/>
                </a:solidFill>
              </a:rPr>
              <a:t>Apply to be a part of this exciting new opportunity!</a:t>
            </a:r>
            <a:endParaRPr sz="1800" dirty="0">
              <a:solidFill>
                <a:srgbClr val="FFFFFF"/>
              </a:solidFill>
            </a:endParaRPr>
          </a:p>
        </p:txBody>
      </p:sp>
      <p:sp>
        <p:nvSpPr>
          <p:cNvPr id="153" name="Shape 153"/>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fld id="{00000000-1234-1234-1234-123412341234}" type="slidenum">
              <a:rPr lang="en"/>
              <a:pPr/>
              <a:t>41</a:t>
            </a:fld>
            <a:endParaRPr/>
          </a:p>
        </p:txBody>
      </p:sp>
      <p:grpSp>
        <p:nvGrpSpPr>
          <p:cNvPr id="154" name="Shape 154"/>
          <p:cNvGrpSpPr/>
          <p:nvPr/>
        </p:nvGrpSpPr>
        <p:grpSpPr>
          <a:xfrm>
            <a:off x="463496" y="557591"/>
            <a:ext cx="1417581" cy="1841012"/>
            <a:chOff x="5926225" y="921350"/>
            <a:chExt cx="517800" cy="504350"/>
          </a:xfrm>
        </p:grpSpPr>
        <p:sp>
          <p:nvSpPr>
            <p:cNvPr id="155" name="Shape 15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Shape 15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7" name="Shape 157"/>
          <p:cNvSpPr/>
          <p:nvPr/>
        </p:nvSpPr>
        <p:spPr>
          <a:xfrm>
            <a:off x="2027271" y="1221933"/>
            <a:ext cx="1417580" cy="106769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8" name="Shape 158"/>
          <p:cNvGrpSpPr/>
          <p:nvPr/>
        </p:nvGrpSpPr>
        <p:grpSpPr>
          <a:xfrm>
            <a:off x="1749027" y="4276729"/>
            <a:ext cx="1128571" cy="1961352"/>
            <a:chOff x="2624850" y="4296000"/>
            <a:chExt cx="380400" cy="495825"/>
          </a:xfrm>
        </p:grpSpPr>
        <p:sp>
          <p:nvSpPr>
            <p:cNvPr id="159" name="Shape 159"/>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Shape 160"/>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Shape 161"/>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2" name="Shape 162"/>
          <p:cNvSpPr/>
          <p:nvPr/>
        </p:nvSpPr>
        <p:spPr>
          <a:xfrm>
            <a:off x="1119751" y="3025540"/>
            <a:ext cx="1775404" cy="1308429"/>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Shape 163"/>
          <p:cNvSpPr/>
          <p:nvPr/>
        </p:nvSpPr>
        <p:spPr>
          <a:xfrm>
            <a:off x="3404615" y="793335"/>
            <a:ext cx="696695" cy="52478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 name="Up Arrow 1"/>
          <p:cNvSpPr/>
          <p:nvPr/>
        </p:nvSpPr>
        <p:spPr>
          <a:xfrm>
            <a:off x="4267200" y="461163"/>
            <a:ext cx="381000" cy="856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16" name="Up Arrow 15"/>
          <p:cNvSpPr/>
          <p:nvPr/>
        </p:nvSpPr>
        <p:spPr>
          <a:xfrm>
            <a:off x="4267200" y="1781708"/>
            <a:ext cx="381000" cy="8344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Tree>
    <p:extLst>
      <p:ext uri="{BB962C8B-B14F-4D97-AF65-F5344CB8AC3E}">
        <p14:creationId xmlns:p14="http://schemas.microsoft.com/office/powerpoint/2010/main" val="1929068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fld id="{00000000-1234-1234-1234-123412341234}" type="slidenum">
              <a:rPr lang="en"/>
              <a:pPr/>
              <a:t>42</a:t>
            </a:fld>
            <a:endParaRPr/>
          </a:p>
        </p:txBody>
      </p:sp>
      <p:sp>
        <p:nvSpPr>
          <p:cNvPr id="339" name="Shape 339"/>
          <p:cNvSpPr txBox="1">
            <a:spLocks noGrp="1"/>
          </p:cNvSpPr>
          <p:nvPr>
            <p:ph type="ctrTitle" idx="4294967295"/>
          </p:nvPr>
        </p:nvSpPr>
        <p:spPr>
          <a:xfrm>
            <a:off x="685800" y="279400"/>
            <a:ext cx="4390500" cy="1150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600" dirty="0">
                <a:solidFill>
                  <a:srgbClr val="51B148"/>
                </a:solidFill>
              </a:rPr>
              <a:t>Thanks!</a:t>
            </a:r>
            <a:endParaRPr sz="6600" dirty="0">
              <a:solidFill>
                <a:srgbClr val="51B148"/>
              </a:solidFill>
            </a:endParaRPr>
          </a:p>
        </p:txBody>
      </p:sp>
      <p:sp>
        <p:nvSpPr>
          <p:cNvPr id="340" name="Shape 340"/>
          <p:cNvSpPr txBox="1">
            <a:spLocks noGrp="1"/>
          </p:cNvSpPr>
          <p:nvPr>
            <p:ph type="subTitle" idx="4294967295"/>
          </p:nvPr>
        </p:nvSpPr>
        <p:spPr>
          <a:xfrm>
            <a:off x="721186" y="1737884"/>
            <a:ext cx="4765214" cy="52832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US" sz="2000" dirty="0" smtClean="0">
                <a:solidFill>
                  <a:srgbClr val="FFFFFF"/>
                </a:solidFill>
              </a:rPr>
              <a:t>Have a question?</a:t>
            </a:r>
          </a:p>
          <a:p>
            <a:pPr marL="0" lvl="0" indent="0">
              <a:spcBef>
                <a:spcPts val="600"/>
              </a:spcBef>
              <a:spcAft>
                <a:spcPts val="0"/>
              </a:spcAft>
              <a:buClr>
                <a:schemeClr val="dk1"/>
              </a:buClr>
              <a:buSzPts val="1100"/>
              <a:buFont typeface="Arial"/>
              <a:buNone/>
            </a:pPr>
            <a:endParaRPr lang="en-US" sz="2000" dirty="0">
              <a:solidFill>
                <a:srgbClr val="FFFFFF"/>
              </a:solidFill>
            </a:endParaRPr>
          </a:p>
          <a:p>
            <a:pPr marL="0" lvl="0" indent="0">
              <a:spcBef>
                <a:spcPts val="600"/>
              </a:spcBef>
              <a:spcAft>
                <a:spcPts val="0"/>
              </a:spcAft>
              <a:buClr>
                <a:schemeClr val="dk1"/>
              </a:buClr>
              <a:buSzPts val="1100"/>
              <a:buFont typeface="Arial"/>
              <a:buNone/>
            </a:pPr>
            <a:r>
              <a:rPr lang="en-US" sz="2000" dirty="0" smtClean="0">
                <a:solidFill>
                  <a:srgbClr val="FFFFFF"/>
                </a:solidFill>
              </a:rPr>
              <a:t>Submit questions by 2/26 @ 5 p.m.</a:t>
            </a:r>
          </a:p>
          <a:p>
            <a:pPr marL="0" lvl="0" indent="0">
              <a:spcBef>
                <a:spcPts val="600"/>
              </a:spcBef>
              <a:spcAft>
                <a:spcPts val="0"/>
              </a:spcAft>
              <a:buClr>
                <a:schemeClr val="dk1"/>
              </a:buClr>
              <a:buSzPts val="1100"/>
              <a:buFont typeface="Arial"/>
              <a:buNone/>
            </a:pPr>
            <a:endParaRPr lang="en-US" sz="2000" dirty="0" smtClean="0">
              <a:solidFill>
                <a:srgbClr val="FFFFFF"/>
              </a:solidFill>
            </a:endParaRPr>
          </a:p>
          <a:p>
            <a:pPr marL="0" lvl="0" indent="0">
              <a:spcBef>
                <a:spcPts val="600"/>
              </a:spcBef>
              <a:spcAft>
                <a:spcPts val="0"/>
              </a:spcAft>
              <a:buClr>
                <a:schemeClr val="dk1"/>
              </a:buClr>
              <a:buSzPts val="1100"/>
              <a:buFont typeface="Arial"/>
              <a:buNone/>
            </a:pPr>
            <a:r>
              <a:rPr lang="en-US" sz="2000" dirty="0" smtClean="0">
                <a:solidFill>
                  <a:srgbClr val="FFFFFF"/>
                </a:solidFill>
              </a:rPr>
              <a:t>Answer will be sent by 3/2</a:t>
            </a:r>
          </a:p>
          <a:p>
            <a:pPr marL="0" lvl="0" indent="0">
              <a:spcBef>
                <a:spcPts val="600"/>
              </a:spcBef>
              <a:spcAft>
                <a:spcPts val="0"/>
              </a:spcAft>
              <a:buClr>
                <a:schemeClr val="dk1"/>
              </a:buClr>
              <a:buSzPts val="1100"/>
              <a:buFont typeface="Arial"/>
              <a:buNone/>
            </a:pPr>
            <a:endParaRPr lang="en-US" sz="2000" dirty="0">
              <a:solidFill>
                <a:srgbClr val="FFFFFF"/>
              </a:solidFill>
              <a:hlinkClick r:id="rId3"/>
            </a:endParaRPr>
          </a:p>
          <a:p>
            <a:pPr marL="0" lvl="0" indent="0">
              <a:spcBef>
                <a:spcPts val="600"/>
              </a:spcBef>
              <a:spcAft>
                <a:spcPts val="0"/>
              </a:spcAft>
              <a:buClr>
                <a:schemeClr val="dk1"/>
              </a:buClr>
              <a:buSzPts val="1100"/>
              <a:buFont typeface="Arial"/>
              <a:buNone/>
            </a:pPr>
            <a:r>
              <a:rPr lang="en-US" sz="2000" dirty="0" smtClean="0">
                <a:solidFill>
                  <a:srgbClr val="FFFFFF"/>
                </a:solidFill>
                <a:hlinkClick r:id="rId3"/>
              </a:rPr>
              <a:t>YouthFamilyPrograms@dfps.state.tx.us</a:t>
            </a:r>
            <a:r>
              <a:rPr lang="en-US" sz="2000" dirty="0" smtClean="0">
                <a:solidFill>
                  <a:srgbClr val="FFFFFF"/>
                </a:solidFill>
              </a:rPr>
              <a:t> </a:t>
            </a:r>
            <a:endParaRPr lang="en-US" sz="2000" dirty="0">
              <a:solidFill>
                <a:srgbClr val="FFFFFF"/>
              </a:solidFill>
            </a:endParaRPr>
          </a:p>
          <a:p>
            <a:pPr marL="0" lvl="0" indent="0">
              <a:spcBef>
                <a:spcPts val="600"/>
              </a:spcBef>
              <a:spcAft>
                <a:spcPts val="0"/>
              </a:spcAft>
              <a:buClr>
                <a:schemeClr val="dk1"/>
              </a:buClr>
              <a:buSzPts val="1100"/>
              <a:buFont typeface="Arial"/>
              <a:buNone/>
            </a:pPr>
            <a:endParaRPr dirty="0">
              <a:solidFill>
                <a:srgbClr val="FFFFFF"/>
              </a:solidFill>
            </a:endParaRPr>
          </a:p>
        </p:txBody>
      </p:sp>
      <p:sp>
        <p:nvSpPr>
          <p:cNvPr id="341" name="Shape 341"/>
          <p:cNvSpPr/>
          <p:nvPr/>
        </p:nvSpPr>
        <p:spPr>
          <a:xfrm>
            <a:off x="5486403" y="1088511"/>
            <a:ext cx="2713515" cy="329097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Shape 342"/>
          <p:cNvSpPr/>
          <p:nvPr/>
        </p:nvSpPr>
        <p:spPr>
          <a:xfrm rot="2240807">
            <a:off x="6269797" y="4465501"/>
            <a:ext cx="1651746" cy="1336659"/>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 name="Shape 343"/>
          <p:cNvSpPr/>
          <p:nvPr/>
        </p:nvSpPr>
        <p:spPr>
          <a:xfrm rot="-6741915">
            <a:off x="7479273" y="3583410"/>
            <a:ext cx="854635" cy="998332"/>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6551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898829"/>
            <a:ext cx="7381256" cy="546354"/>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2550" dirty="0">
                <a:solidFill>
                  <a:srgbClr val="AB3C19"/>
                </a:solidFill>
                <a:effectLst>
                  <a:outerShdw blurRad="38100" dist="38100" dir="2700000" algn="tl">
                    <a:srgbClr val="000000">
                      <a:alpha val="43137"/>
                    </a:srgbClr>
                  </a:outerShdw>
                </a:effectLst>
                <a:latin typeface="Century Gothic" panose="020B0502020202020204" pitchFamily="34" charset="0"/>
              </a:rPr>
              <a:t>Outcomes for Youth and Families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76178879"/>
              </p:ext>
            </p:extLst>
          </p:nvPr>
        </p:nvGraphicFramePr>
        <p:xfrm>
          <a:off x="1447800" y="1589721"/>
          <a:ext cx="6578108" cy="2642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hape 4085"/>
          <p:cNvSpPr/>
          <p:nvPr/>
        </p:nvSpPr>
        <p:spPr>
          <a:xfrm>
            <a:off x="8246149" y="3778818"/>
            <a:ext cx="519340" cy="489974"/>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lumMod val="95000"/>
            </a:schemeClr>
          </a:solidFill>
          <a:ln>
            <a:noFill/>
          </a:ln>
        </p:spPr>
        <p:txBody>
          <a:bodyPr wrap="square" lIns="68569" tIns="68569" rIns="68569" bIns="68569" anchor="ctr" anchorCtr="0">
            <a:noAutofit/>
          </a:bodyPr>
          <a:lstStyle/>
          <a:p>
            <a:endParaRPr sz="1350"/>
          </a:p>
        </p:txBody>
      </p:sp>
      <p:sp>
        <p:nvSpPr>
          <p:cNvPr id="27" name="Shape 4124"/>
          <p:cNvSpPr/>
          <p:nvPr/>
        </p:nvSpPr>
        <p:spPr>
          <a:xfrm>
            <a:off x="2255257" y="3863113"/>
            <a:ext cx="589151" cy="476401"/>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lumMod val="95000"/>
            </a:schemeClr>
          </a:solidFill>
          <a:ln>
            <a:noFill/>
          </a:ln>
        </p:spPr>
        <p:txBody>
          <a:bodyPr wrap="square" lIns="68569" tIns="68569" rIns="68569" bIns="68569" anchor="ctr" anchorCtr="0">
            <a:noAutofit/>
          </a:bodyPr>
          <a:lstStyle/>
          <a:p>
            <a:endParaRPr sz="1350"/>
          </a:p>
        </p:txBody>
      </p:sp>
      <p:grpSp>
        <p:nvGrpSpPr>
          <p:cNvPr id="28" name="Shape 4194"/>
          <p:cNvGrpSpPr/>
          <p:nvPr/>
        </p:nvGrpSpPr>
        <p:grpSpPr>
          <a:xfrm>
            <a:off x="5269232" y="3776021"/>
            <a:ext cx="549676" cy="476401"/>
            <a:chOff x="5975075" y="2327500"/>
            <a:chExt cx="420100" cy="388350"/>
          </a:xfrm>
          <a:solidFill>
            <a:schemeClr val="bg1">
              <a:lumMod val="95000"/>
            </a:schemeClr>
          </a:solidFill>
        </p:grpSpPr>
        <p:sp>
          <p:nvSpPr>
            <p:cNvPr id="29" name="Shape 4195"/>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wrap="square" lIns="68569" tIns="68569" rIns="68569" bIns="68569" anchor="ctr" anchorCtr="0">
              <a:noAutofit/>
            </a:bodyPr>
            <a:lstStyle/>
            <a:p>
              <a:endParaRPr sz="1350"/>
            </a:p>
          </p:txBody>
        </p:sp>
        <p:sp>
          <p:nvSpPr>
            <p:cNvPr id="30" name="Shape 419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wrap="square" lIns="68569" tIns="68569" rIns="68569" bIns="68569" anchor="ctr" anchorCtr="0">
              <a:noAutofit/>
            </a:bodyPr>
            <a:lstStyle/>
            <a:p>
              <a:endParaRPr sz="1350"/>
            </a:p>
          </p:txBody>
        </p:sp>
      </p:grpSp>
      <p:graphicFrame>
        <p:nvGraphicFramePr>
          <p:cNvPr id="2" name="Diagram 1"/>
          <p:cNvGraphicFramePr/>
          <p:nvPr>
            <p:extLst/>
          </p:nvPr>
        </p:nvGraphicFramePr>
        <p:xfrm>
          <a:off x="1533053" y="4670137"/>
          <a:ext cx="6218565" cy="1164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1" name="Shape 4218"/>
          <p:cNvGrpSpPr/>
          <p:nvPr/>
        </p:nvGrpSpPr>
        <p:grpSpPr>
          <a:xfrm>
            <a:off x="1958173" y="4951269"/>
            <a:ext cx="594167" cy="576362"/>
            <a:chOff x="3955900" y="2984500"/>
            <a:chExt cx="414000" cy="422525"/>
          </a:xfrm>
          <a:solidFill>
            <a:schemeClr val="bg1"/>
          </a:solidFill>
        </p:grpSpPr>
        <p:sp>
          <p:nvSpPr>
            <p:cNvPr id="32" name="Shape 4219"/>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wrap="square" lIns="68569" tIns="68569" rIns="68569" bIns="68569" anchor="ctr" anchorCtr="0">
              <a:noAutofit/>
            </a:bodyPr>
            <a:lstStyle/>
            <a:p>
              <a:endParaRPr sz="1350">
                <a:solidFill>
                  <a:schemeClr val="bg1"/>
                </a:solidFill>
              </a:endParaRPr>
            </a:p>
          </p:txBody>
        </p:sp>
        <p:sp>
          <p:nvSpPr>
            <p:cNvPr id="33" name="Shape 4220"/>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wrap="square" lIns="68569" tIns="68569" rIns="68569" bIns="68569" anchor="ctr" anchorCtr="0">
              <a:noAutofit/>
            </a:bodyPr>
            <a:lstStyle/>
            <a:p>
              <a:endParaRPr sz="1350">
                <a:solidFill>
                  <a:schemeClr val="bg1"/>
                </a:solidFill>
              </a:endParaRPr>
            </a:p>
          </p:txBody>
        </p:sp>
        <p:sp>
          <p:nvSpPr>
            <p:cNvPr id="34" name="Shape 4221"/>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wrap="square" lIns="68569" tIns="68569" rIns="68569" bIns="68569" anchor="ctr" anchorCtr="0">
              <a:noAutofit/>
            </a:bodyPr>
            <a:lstStyle/>
            <a:p>
              <a:endParaRPr sz="1350">
                <a:solidFill>
                  <a:schemeClr val="bg1"/>
                </a:solidFill>
              </a:endParaRPr>
            </a:p>
          </p:txBody>
        </p:sp>
      </p:grpSp>
    </p:spTree>
    <p:extLst>
      <p:ext uri="{BB962C8B-B14F-4D97-AF65-F5344CB8AC3E}">
        <p14:creationId xmlns:p14="http://schemas.microsoft.com/office/powerpoint/2010/main" val="756638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1143000"/>
          </a:xfrm>
        </p:spPr>
        <p:txBody>
          <a:bodyPr>
            <a:normAutofit/>
          </a:bodyPr>
          <a:lstStyle/>
          <a:p>
            <a:r>
              <a:rPr lang="en-US" dirty="0" smtClean="0"/>
              <a:t>FY17 STAR Recap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Monthly Served by STAR in FY17 </a:t>
            </a:r>
            <a:r>
              <a:rPr lang="en-US" dirty="0"/>
              <a:t>:</a:t>
            </a:r>
            <a:r>
              <a:rPr lang="en-US" dirty="0" smtClean="0"/>
              <a:t>  </a:t>
            </a:r>
          </a:p>
          <a:p>
            <a:pPr marL="68580" indent="0">
              <a:buNone/>
            </a:pPr>
            <a:endParaRPr lang="en-US" dirty="0" smtClean="0"/>
          </a:p>
          <a:p>
            <a:r>
              <a:rPr lang="en-US" dirty="0" smtClean="0"/>
              <a:t>Annual Served by STAR in FY17 :</a:t>
            </a:r>
          </a:p>
          <a:p>
            <a:endParaRPr lang="en-US" dirty="0"/>
          </a:p>
          <a:p>
            <a:r>
              <a:rPr lang="en-US" dirty="0"/>
              <a:t>$21,001,890.00 - FY17 Operating Budget</a:t>
            </a:r>
          </a:p>
          <a:p>
            <a:r>
              <a:rPr lang="en-US" dirty="0"/>
              <a:t>$20,736,736.41 - FY17 Expenditures  (98.75%)</a:t>
            </a:r>
          </a:p>
          <a:p>
            <a:r>
              <a:rPr lang="en-US" dirty="0"/>
              <a:t>$ </a:t>
            </a:r>
            <a:r>
              <a:rPr lang="en-US" dirty="0" smtClean="0"/>
              <a:t>265,153.59 </a:t>
            </a:r>
            <a:r>
              <a:rPr lang="en-US" dirty="0"/>
              <a:t>- FY17 Lapse  (1.25%)</a:t>
            </a:r>
          </a:p>
          <a:p>
            <a:endParaRPr lang="en-US" dirty="0" smtClean="0"/>
          </a:p>
          <a:p>
            <a:pPr marL="68580" indent="0">
              <a:buNone/>
            </a:pPr>
            <a:r>
              <a:rPr lang="en-US" dirty="0"/>
              <a:t> </a:t>
            </a:r>
            <a:r>
              <a:rPr lang="en-US" dirty="0" smtClean="0"/>
              <a:t>   </a:t>
            </a:r>
          </a:p>
        </p:txBody>
      </p:sp>
    </p:spTree>
    <p:extLst>
      <p:ext uri="{BB962C8B-B14F-4D97-AF65-F5344CB8AC3E}">
        <p14:creationId xmlns:p14="http://schemas.microsoft.com/office/powerpoint/2010/main" val="190725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normAutofit fontScale="90000"/>
          </a:bodyPr>
          <a:lstStyle/>
          <a:p>
            <a:r>
              <a:rPr lang="en-US" dirty="0" smtClean="0"/>
              <a:t>New STAR Contract Highlights</a:t>
            </a:r>
            <a:endParaRPr lang="en-US" dirty="0"/>
          </a:p>
        </p:txBody>
      </p:sp>
      <p:sp>
        <p:nvSpPr>
          <p:cNvPr id="3" name="Content Placeholder 2"/>
          <p:cNvSpPr>
            <a:spLocks noGrp="1"/>
          </p:cNvSpPr>
          <p:nvPr>
            <p:ph idx="1"/>
          </p:nvPr>
        </p:nvSpPr>
        <p:spPr>
          <a:xfrm>
            <a:off x="1143000" y="1981200"/>
            <a:ext cx="6777317" cy="3508977"/>
          </a:xfrm>
        </p:spPr>
        <p:txBody>
          <a:bodyPr>
            <a:normAutofit fontScale="92500" lnSpcReduction="10000"/>
          </a:bodyPr>
          <a:lstStyle/>
          <a:p>
            <a:r>
              <a:rPr lang="en-US" dirty="0" smtClean="0"/>
              <a:t>Evidence-Based Programming</a:t>
            </a:r>
          </a:p>
          <a:p>
            <a:pPr lvl="1"/>
            <a:r>
              <a:rPr lang="en-US" dirty="0" smtClean="0"/>
              <a:t>Common Programming/Approaches:</a:t>
            </a:r>
          </a:p>
          <a:p>
            <a:pPr lvl="2"/>
            <a:r>
              <a:rPr lang="en-US" dirty="0" smtClean="0"/>
              <a:t>Strengthening Families</a:t>
            </a:r>
          </a:p>
          <a:p>
            <a:pPr lvl="2"/>
            <a:r>
              <a:rPr lang="en-US" dirty="0" smtClean="0"/>
              <a:t>Curriculum-Based Support Groups</a:t>
            </a:r>
          </a:p>
          <a:p>
            <a:pPr lvl="2"/>
            <a:r>
              <a:rPr lang="en-US" dirty="0" smtClean="0"/>
              <a:t>Motivational Interviewing</a:t>
            </a:r>
          </a:p>
          <a:p>
            <a:pPr lvl="2"/>
            <a:r>
              <a:rPr lang="en-US" dirty="0" smtClean="0"/>
              <a:t>Solution-focused Brief Therapy</a:t>
            </a:r>
          </a:p>
          <a:p>
            <a:r>
              <a:rPr lang="en-US" dirty="0" smtClean="0"/>
              <a:t>Intake Sessions and Expanded Ancillary Services</a:t>
            </a:r>
          </a:p>
          <a:p>
            <a:r>
              <a:rPr lang="en-US" dirty="0" smtClean="0"/>
              <a:t>Telephone counseling</a:t>
            </a:r>
          </a:p>
          <a:p>
            <a:r>
              <a:rPr lang="en-US" dirty="0" smtClean="0"/>
              <a:t>No 180 day service limit</a:t>
            </a:r>
            <a:endParaRPr lang="en-US" dirty="0"/>
          </a:p>
        </p:txBody>
      </p:sp>
    </p:spTree>
    <p:extLst>
      <p:ext uri="{BB962C8B-B14F-4D97-AF65-F5344CB8AC3E}">
        <p14:creationId xmlns:p14="http://schemas.microsoft.com/office/powerpoint/2010/main" val="223541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STAR Contracts by the Numbers</a:t>
            </a:r>
            <a:endParaRPr lang="en-US" dirty="0"/>
          </a:p>
        </p:txBody>
      </p:sp>
      <p:sp>
        <p:nvSpPr>
          <p:cNvPr id="3" name="Content Placeholder 2"/>
          <p:cNvSpPr>
            <a:spLocks noGrp="1"/>
          </p:cNvSpPr>
          <p:nvPr>
            <p:ph idx="1"/>
          </p:nvPr>
        </p:nvSpPr>
        <p:spPr/>
        <p:txBody>
          <a:bodyPr/>
          <a:lstStyle/>
          <a:p>
            <a:r>
              <a:rPr lang="en-US" dirty="0" smtClean="0"/>
              <a:t>Anticipated Monthly Served by STAR in New FY18 Contracts:  4,973</a:t>
            </a:r>
          </a:p>
          <a:p>
            <a:r>
              <a:rPr lang="en-US" dirty="0" smtClean="0"/>
              <a:t>Anticipated Annual Served for Dec-Sept 14,410</a:t>
            </a:r>
          </a:p>
          <a:p>
            <a:r>
              <a:rPr lang="en-US" dirty="0" smtClean="0"/>
              <a:t>Anticipated Annual Served in FY19: 19,239</a:t>
            </a:r>
          </a:p>
          <a:p>
            <a:r>
              <a:rPr lang="en-US" b="1" dirty="0" smtClean="0"/>
              <a:t>FY18 (9 month): $16,686,999.00</a:t>
            </a:r>
          </a:p>
          <a:p>
            <a:r>
              <a:rPr lang="en-US" b="1" dirty="0" smtClean="0"/>
              <a:t>FY19: $21,837,184.00</a:t>
            </a:r>
            <a:endParaRPr lang="en-US" dirty="0"/>
          </a:p>
        </p:txBody>
      </p:sp>
    </p:spTree>
    <p:extLst>
      <p:ext uri="{BB962C8B-B14F-4D97-AF65-F5344CB8AC3E}">
        <p14:creationId xmlns:p14="http://schemas.microsoft.com/office/powerpoint/2010/main" val="182468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SUMA Research and Findings</a:t>
            </a:r>
            <a:endParaRPr lang="en-US" sz="4400" dirty="0"/>
          </a:p>
        </p:txBody>
      </p:sp>
      <p:sp>
        <p:nvSpPr>
          <p:cNvPr id="3" name="Content Placeholder 2"/>
          <p:cNvSpPr>
            <a:spLocks noGrp="1"/>
          </p:cNvSpPr>
          <p:nvPr>
            <p:ph idx="1"/>
          </p:nvPr>
        </p:nvSpPr>
        <p:spPr/>
        <p:txBody>
          <a:bodyPr>
            <a:normAutofit fontScale="70000" lnSpcReduction="20000"/>
          </a:bodyPr>
          <a:lstStyle/>
          <a:p>
            <a:pPr marL="457200" indent="-457200">
              <a:lnSpc>
                <a:spcPct val="150000"/>
              </a:lnSpc>
              <a:buSzPct val="100000"/>
            </a:pPr>
            <a:r>
              <a:rPr lang="en-US" sz="3200" dirty="0" smtClean="0"/>
              <a:t>Six Participating Sites </a:t>
            </a:r>
          </a:p>
          <a:p>
            <a:pPr marL="457200" indent="-457200">
              <a:lnSpc>
                <a:spcPct val="150000"/>
              </a:lnSpc>
              <a:buSzPct val="100000"/>
            </a:pPr>
            <a:r>
              <a:rPr lang="en-US" sz="3200" dirty="0" smtClean="0"/>
              <a:t>Focus Groups and Interviews with:</a:t>
            </a:r>
          </a:p>
          <a:p>
            <a:pPr marL="754380" lvl="1" indent="-457200">
              <a:lnSpc>
                <a:spcPct val="150000"/>
              </a:lnSpc>
              <a:buSzPct val="100000"/>
            </a:pPr>
            <a:r>
              <a:rPr lang="en-US" sz="2600" dirty="0" smtClean="0"/>
              <a:t>STAR Parents</a:t>
            </a:r>
          </a:p>
          <a:p>
            <a:pPr marL="811530" lvl="1" indent="-514350">
              <a:lnSpc>
                <a:spcPct val="150000"/>
              </a:lnSpc>
              <a:buSzPct val="100000"/>
            </a:pPr>
            <a:r>
              <a:rPr lang="en-US" sz="3000" dirty="0" smtClean="0"/>
              <a:t>STAR Staff and Leadership</a:t>
            </a:r>
          </a:p>
          <a:p>
            <a:pPr marL="811530" lvl="1" indent="-514350">
              <a:lnSpc>
                <a:spcPct val="150000"/>
              </a:lnSpc>
              <a:buSzPct val="100000"/>
            </a:pPr>
            <a:r>
              <a:rPr lang="en-US" sz="3000" dirty="0" smtClean="0"/>
              <a:t>Potential Parents</a:t>
            </a:r>
          </a:p>
          <a:p>
            <a:pPr marL="811530" lvl="1" indent="-514350">
              <a:lnSpc>
                <a:spcPct val="150000"/>
              </a:lnSpc>
              <a:buSzPct val="100000"/>
            </a:pPr>
            <a:r>
              <a:rPr lang="en-US" sz="3000" dirty="0" smtClean="0"/>
              <a:t>Potential Referral Sources</a:t>
            </a:r>
          </a:p>
          <a:p>
            <a:pPr marL="811530" lvl="1" indent="-514350">
              <a:lnSpc>
                <a:spcPct val="150000"/>
              </a:lnSpc>
              <a:buSzPct val="100000"/>
            </a:pPr>
            <a:r>
              <a:rPr lang="en-US" sz="3000" dirty="0" smtClean="0"/>
              <a:t>Healthcare Providers</a:t>
            </a:r>
          </a:p>
          <a:p>
            <a:pPr marL="514350" indent="-514350">
              <a:lnSpc>
                <a:spcPct val="150000"/>
              </a:lnSpc>
              <a:buFont typeface="+mj-lt"/>
              <a:buAutoNum type="arabicPeriod"/>
            </a:pPr>
            <a:endParaRPr lang="en-US" sz="3200" dirty="0" smtClean="0"/>
          </a:p>
          <a:p>
            <a:pPr marL="514350" indent="-514350">
              <a:lnSpc>
                <a:spcPct val="150000"/>
              </a:lnSpc>
              <a:buFont typeface="+mj-lt"/>
              <a:buAutoNum type="arabicPeriod"/>
            </a:pPr>
            <a:endParaRPr lang="en-US" sz="3200" dirty="0" smtClean="0"/>
          </a:p>
          <a:p>
            <a:pPr marL="514350" indent="-514350">
              <a:lnSpc>
                <a:spcPct val="150000"/>
              </a:lnSpc>
              <a:buFont typeface="+mj-lt"/>
              <a:buAutoNum type="arabicPeriod"/>
            </a:pPr>
            <a:endParaRPr lang="en-US" sz="3200" dirty="0" smtClean="0"/>
          </a:p>
        </p:txBody>
      </p:sp>
    </p:spTree>
    <p:extLst>
      <p:ext uri="{BB962C8B-B14F-4D97-AF65-F5344CB8AC3E}">
        <p14:creationId xmlns:p14="http://schemas.microsoft.com/office/powerpoint/2010/main" val="825438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169</TotalTime>
  <Words>1823</Words>
  <Application>Microsoft Office PowerPoint</Application>
  <PresentationFormat>On-screen Show (4:3)</PresentationFormat>
  <Paragraphs>337</Paragraphs>
  <Slides>42</Slides>
  <Notes>42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Calibri</vt:lpstr>
      <vt:lpstr>Century Gothic</vt:lpstr>
      <vt:lpstr>Century Gothic bold</vt:lpstr>
      <vt:lpstr>Dosis Light</vt:lpstr>
      <vt:lpstr>Helvetica</vt:lpstr>
      <vt:lpstr>Microsoft Sans Serif</vt:lpstr>
      <vt:lpstr>Pontano Sans</vt:lpstr>
      <vt:lpstr>Times New Roman</vt:lpstr>
      <vt:lpstr>Wingdings 2</vt:lpstr>
      <vt:lpstr>Austin</vt:lpstr>
      <vt:lpstr>Solanio template</vt:lpstr>
      <vt:lpstr>STAR Youth &amp; Family Program  Updates</vt:lpstr>
      <vt:lpstr>Today’s Overview</vt:lpstr>
      <vt:lpstr>PowerPoint Presentation</vt:lpstr>
      <vt:lpstr>PowerPoint Presentation</vt:lpstr>
      <vt:lpstr>PowerPoint Presentation</vt:lpstr>
      <vt:lpstr>FY17 STAR Recap</vt:lpstr>
      <vt:lpstr>New STAR Contract Highlights</vt:lpstr>
      <vt:lpstr>New STAR Contracts by the Numbers</vt:lpstr>
      <vt:lpstr>SUMA Research and Findings</vt:lpstr>
      <vt:lpstr>Key Findings</vt:lpstr>
      <vt:lpstr>Key Findings continued</vt:lpstr>
      <vt:lpstr>90 Interviews with Parents Who Have Accessed STAR Services</vt:lpstr>
      <vt:lpstr>Common Reasons for Entering STAR</vt:lpstr>
      <vt:lpstr>STAR’s Impact</vt:lpstr>
      <vt:lpstr>PowerPoint Presentation</vt:lpstr>
      <vt:lpstr>Improved Child Behavior</vt:lpstr>
      <vt:lpstr>Parenting Improvement</vt:lpstr>
      <vt:lpstr>PowerPoint Presentation</vt:lpstr>
      <vt:lpstr>PowerPoint Presentation</vt:lpstr>
      <vt:lpstr>Presenting challenges and community needs</vt:lpstr>
      <vt:lpstr>Most Common Challenges</vt:lpstr>
      <vt:lpstr>Unmet Needs </vt:lpstr>
      <vt:lpstr>STAR Next Steps</vt:lpstr>
      <vt:lpstr>Funding Opportunity for STAR Providers: An Introduction to the Standards of Quality for Family Strengthening &amp; Support and Submitting a Proposal for the Quality Improvement Pilot</vt:lpstr>
      <vt:lpstr>Agenda</vt:lpstr>
      <vt:lpstr>1. Why NFSN?</vt:lpstr>
      <vt:lpstr>Standards as a Framework</vt:lpstr>
      <vt:lpstr>2. Overview of Family Resource Centers, Networks and Standards of Quality</vt:lpstr>
      <vt:lpstr>3. Review of Funding Opportunity</vt:lpstr>
      <vt:lpstr>$2,582,344.00</vt:lpstr>
      <vt:lpstr>Two Options for Submitting</vt:lpstr>
      <vt:lpstr>Distributing Funds</vt:lpstr>
      <vt:lpstr>Timeline</vt:lpstr>
      <vt:lpstr>3. Submitting a Proposal</vt:lpstr>
      <vt:lpstr>Checklist</vt:lpstr>
      <vt:lpstr>Project Work Plan Supplemental Questions</vt:lpstr>
      <vt:lpstr>Helpful Considerations</vt:lpstr>
      <vt:lpstr>Propose Cost Per Item and Methodology</vt:lpstr>
      <vt:lpstr>Statement of Work Update</vt:lpstr>
      <vt:lpstr>PEI Hosted Trainings on Standards</vt:lpstr>
      <vt:lpstr>Quality Capacity in STAR</vt:lpstr>
      <vt:lpstr>Thanks!</vt:lpstr>
    </vt:vector>
  </TitlesOfParts>
  <Company>DFPS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Youth &amp; Family Program  Updates</dc:title>
  <dc:creator>Chaubal,Anjulie S (DFPS)</dc:creator>
  <cp:lastModifiedBy>Hernandez,Brenda M (DFPS)</cp:lastModifiedBy>
  <cp:revision>19</cp:revision>
  <cp:lastPrinted>2018-02-14T17:40:11Z</cp:lastPrinted>
  <dcterms:created xsi:type="dcterms:W3CDTF">2018-02-06T21:16:55Z</dcterms:created>
  <dcterms:modified xsi:type="dcterms:W3CDTF">2018-02-21T16:47:14Z</dcterms:modified>
</cp:coreProperties>
</file>