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61" r:id="rId3"/>
    <p:sldId id="258" r:id="rId4"/>
    <p:sldId id="260" r:id="rId5"/>
    <p:sldId id="259" r:id="rId6"/>
    <p:sldId id="257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62" r:id="rId15"/>
    <p:sldId id="266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11A51-D278-4C73-A8BD-7943CCB5A56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51ECD-F5D1-4DB1-B27E-ADC12E2B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 has a low reporting rate compared</a:t>
            </a:r>
            <a:r>
              <a:rPr lang="en-US" baseline="0" dirty="0" smtClean="0"/>
              <a:t> to other states</a:t>
            </a:r>
          </a:p>
          <a:p>
            <a:r>
              <a:rPr lang="en-US" baseline="0" dirty="0" smtClean="0"/>
              <a:t>Investigation involves determining whether abuse/neglect occurred and determining whether there is future risk of harm.  It is the future risk of harm that determines what happens moving forward.</a:t>
            </a:r>
          </a:p>
          <a:p>
            <a:r>
              <a:rPr lang="en-US" baseline="0" dirty="0" smtClean="0"/>
              <a:t>Media focuses on the most extreme cases which are the minority-sending the wrong message to the community about why child abuse/neglect occur and what can be done to help families.</a:t>
            </a:r>
          </a:p>
          <a:p>
            <a:pPr defTabSz="915672"/>
            <a:r>
              <a:rPr lang="en-US" dirty="0" smtClean="0">
                <a:solidFill>
                  <a:schemeClr val="dk1"/>
                </a:solidFill>
              </a:rPr>
              <a:t>In 2012, </a:t>
            </a:r>
            <a:r>
              <a:rPr lang="en-US" dirty="0" smtClean="0">
                <a:solidFill>
                  <a:srgbClr val="C00000"/>
                </a:solidFill>
              </a:rPr>
              <a:t>75% </a:t>
            </a:r>
            <a:r>
              <a:rPr lang="en-US" dirty="0" smtClean="0">
                <a:solidFill>
                  <a:schemeClr val="dk1"/>
                </a:solidFill>
              </a:rPr>
              <a:t>of cases were confirmed as neglect (56,060) as compared to 25% of cases of confirmed abuse (18,198). Many are working multiple jobs to support their family. 77% in our region were due to neglect.</a:t>
            </a:r>
          </a:p>
          <a:p>
            <a:pPr defTabSz="915672"/>
            <a:r>
              <a:rPr lang="en-US" dirty="0" smtClean="0">
                <a:solidFill>
                  <a:schemeClr val="dk1"/>
                </a:solidFill>
              </a:rPr>
              <a:t>60% of confirmed victims</a:t>
            </a:r>
            <a:r>
              <a:rPr lang="en-US" baseline="0" dirty="0" smtClean="0">
                <a:solidFill>
                  <a:schemeClr val="dk1"/>
                </a:solidFill>
              </a:rPr>
              <a:t> were under age 6</a:t>
            </a:r>
          </a:p>
          <a:p>
            <a:pPr defTabSz="915672"/>
            <a:r>
              <a:rPr lang="en-US" baseline="0" dirty="0" smtClean="0">
                <a:solidFill>
                  <a:schemeClr val="dk1"/>
                </a:solidFill>
              </a:rPr>
              <a:t>Notice risk indicated versus the total number of confirmed victims (substantial discrepancy of families, many of whom do not receive any services beyond that)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1B33D-B343-49DB-9517-FEB78EE0CB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8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1ECD-F5D1-4DB1-B27E-ADC12E2BC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1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With TLP and teen parent program the additional long-term support services that were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1ECD-F5D1-4DB1-B27E-ADC12E2BC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1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1ECD-F5D1-4DB1-B27E-ADC12E2BC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1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1ECD-F5D1-4DB1-B27E-ADC12E2BC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1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C3EC7EC-4669-427A-A7BD-700681453A13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ADF71A7-0F8B-441C-9CF7-FE83BCA306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Donna Norris Wood, Director of Special Projects</a:t>
            </a:r>
          </a:p>
          <a:p>
            <a:r>
              <a:rPr lang="en-US" dirty="0" smtClean="0"/>
              <a:t>Austin Children’s Shelter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76200"/>
            <a:ext cx="7391399" cy="2895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543800" cy="1524000"/>
          </a:xfrm>
        </p:spPr>
        <p:txBody>
          <a:bodyPr/>
          <a:lstStyle/>
          <a:p>
            <a:r>
              <a:rPr lang="en-US" sz="3500" dirty="0" smtClean="0">
                <a:solidFill>
                  <a:schemeClr val="bg1"/>
                </a:solidFill>
              </a:rPr>
              <a:t>Creating a new business model in response to evolving needs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76168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Creating a new business model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76200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Step Three:  Identify new plan based on information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dirty="0" smtClean="0"/>
              <a:t>Does what you are trying to accomplish match the community need? Is there a need to shift what you are trying to accomplish?</a:t>
            </a:r>
          </a:p>
          <a:p>
            <a:pPr marL="342900" indent="-342900"/>
            <a:r>
              <a:rPr lang="en-US" dirty="0" smtClean="0"/>
              <a:t>Is the means that you are using to accomplish your goal working? Is there a need to shift how you are going about accomplishing it to meet other more pressing needs?</a:t>
            </a:r>
          </a:p>
          <a:p>
            <a:pPr marL="342900" indent="-342900"/>
            <a:r>
              <a:rPr lang="en-US" dirty="0" smtClean="0"/>
              <a:t>Do you have the experience or ability to meet the additional needs?</a:t>
            </a:r>
          </a:p>
          <a:p>
            <a:pPr marL="342900" indent="-342900"/>
            <a:r>
              <a:rPr lang="en-US" dirty="0" smtClean="0"/>
              <a:t>What sources are available to support new service strategies?</a:t>
            </a:r>
          </a:p>
          <a:p>
            <a:pPr marL="342900" indent="-342900"/>
            <a:r>
              <a:rPr lang="en-US" dirty="0" smtClean="0"/>
              <a:t>How should the new needs be prioritized?</a:t>
            </a:r>
          </a:p>
          <a:p>
            <a:pPr marL="342900" indent="-34290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76168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Creating a new business model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Step Three:  </a:t>
            </a:r>
            <a:r>
              <a:rPr lang="en-US" b="1" i="1" dirty="0" smtClean="0"/>
              <a:t>ACS Experience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dirty="0" smtClean="0"/>
              <a:t>Transitional Living Program </a:t>
            </a:r>
          </a:p>
          <a:p>
            <a:pPr marL="342900" indent="-342900"/>
            <a:r>
              <a:rPr lang="en-US" dirty="0" smtClean="0"/>
              <a:t>Teen Parent Program</a:t>
            </a:r>
          </a:p>
          <a:p>
            <a:pPr marL="342900" indent="-342900"/>
            <a:r>
              <a:rPr lang="en-US" dirty="0" smtClean="0"/>
              <a:t>Respite Program</a:t>
            </a:r>
          </a:p>
          <a:p>
            <a:pPr marL="342900" indent="-342900"/>
            <a:r>
              <a:rPr lang="en-US" dirty="0" smtClean="0"/>
              <a:t>Foster in Austin</a:t>
            </a:r>
          </a:p>
          <a:p>
            <a:pPr marL="342900" indent="-342900"/>
            <a:r>
              <a:rPr lang="en-US" dirty="0" smtClean="0"/>
              <a:t>Merge with Strong Start</a:t>
            </a:r>
          </a:p>
          <a:p>
            <a:pPr marL="342900" indent="-342900"/>
            <a:r>
              <a:rPr lang="en-US" dirty="0" smtClean="0"/>
              <a:t>Child Development and Family Support Center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Future possible strategies:</a:t>
            </a:r>
          </a:p>
          <a:p>
            <a:r>
              <a:rPr lang="en-US" dirty="0" smtClean="0"/>
              <a:t>Sober living support for young mothers and children</a:t>
            </a:r>
          </a:p>
          <a:p>
            <a:r>
              <a:rPr lang="en-US" dirty="0" smtClean="0"/>
              <a:t>Supervised Independent Living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9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76168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Creating a new business model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76200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Step Four:  Develop Marketing/Communication Plan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dirty="0" smtClean="0"/>
              <a:t>What shifts are needed in </a:t>
            </a:r>
            <a:r>
              <a:rPr lang="en-US" u="sng" dirty="0" smtClean="0"/>
              <a:t>internal communication</a:t>
            </a:r>
            <a:r>
              <a:rPr lang="en-US" dirty="0" smtClean="0"/>
              <a:t> to accurately reflect the new directions?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How can you change the </a:t>
            </a:r>
            <a:r>
              <a:rPr lang="en-US" u="sng" dirty="0" smtClean="0"/>
              <a:t>external</a:t>
            </a:r>
            <a:r>
              <a:rPr lang="en-US" dirty="0" smtClean="0"/>
              <a:t> community perception of services and educate about new directions? (Name, branding, etc.)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0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76168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Creating a new business model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6200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Step Four:  </a:t>
            </a:r>
            <a:r>
              <a:rPr lang="en-US" b="1" i="1" dirty="0" smtClean="0"/>
              <a:t>ACS Experience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342900" indent="-342900"/>
            <a:r>
              <a:rPr lang="en-US" dirty="0" smtClean="0"/>
              <a:t>Review of internal training material and all language (i.e. Shelter leadership)</a:t>
            </a:r>
          </a:p>
          <a:p>
            <a:pPr marL="342900" indent="-342900"/>
            <a:r>
              <a:rPr lang="en-US" dirty="0" smtClean="0"/>
              <a:t>Review all external communication (website, reports, donor thank you, etc.) to make shifts in language as appropriate.</a:t>
            </a:r>
          </a:p>
          <a:p>
            <a:pPr marL="342900" indent="-342900"/>
            <a:r>
              <a:rPr lang="en-US" dirty="0" smtClean="0"/>
              <a:t>Develop new info. graphics to help individuals understand how all of the pieces of our work fit together.</a:t>
            </a:r>
          </a:p>
          <a:p>
            <a:pPr marL="342900" indent="-342900"/>
            <a:r>
              <a:rPr lang="en-US" dirty="0" smtClean="0"/>
              <a:t>Revise Direct Service Volunteer program. </a:t>
            </a:r>
          </a:p>
          <a:p>
            <a:pPr marL="342900" indent="-342900"/>
            <a:r>
              <a:rPr lang="en-US" dirty="0" smtClean="0"/>
              <a:t>Assess current agency name/branding to identify necessary shifts.</a:t>
            </a:r>
          </a:p>
          <a:p>
            <a:pPr marL="342900" indent="-34290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79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oodd\AppData\Local\Microsoft\Windows\Temporary Internet Files\Content.Outlook\5POW4FBZ\ACSServices_Infographic_Pag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0"/>
            <a:ext cx="9142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76168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Creating a new business model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20000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Lessons learned 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dirty="0" smtClean="0"/>
              <a:t>This is an ongoing process.  Being nimble is imperative.</a:t>
            </a:r>
          </a:p>
          <a:p>
            <a:pPr marL="342900" indent="-342900"/>
            <a:r>
              <a:rPr lang="en-US" dirty="0" smtClean="0"/>
              <a:t>Doing things “the right way” is not enough.  We must focus on doing “what is right” for children.</a:t>
            </a:r>
          </a:p>
          <a:p>
            <a:pPr marL="342900" indent="-342900"/>
            <a:r>
              <a:rPr lang="en-US" dirty="0" smtClean="0"/>
              <a:t>The needs of children, youth and families should be the driver for organizational change.</a:t>
            </a:r>
          </a:p>
          <a:p>
            <a:pPr marL="342900" indent="-342900"/>
            <a:r>
              <a:rPr lang="en-US" dirty="0" smtClean="0"/>
              <a:t>Internal communication and buy-in is critical (shifting an organizational culture).</a:t>
            </a:r>
          </a:p>
          <a:p>
            <a:pPr marL="342900" indent="-342900"/>
            <a:r>
              <a:rPr lang="en-US" dirty="0" smtClean="0"/>
              <a:t>It takes time and you have to strategically prioritize.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43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 smtClean="0"/>
              <a:t>Questions?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7454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33400"/>
            <a:ext cx="6781800" cy="1600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ACS historical business model overview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543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Provide short-term, emergency shelter to children (primarily young children) removed from their homes due to abuse/neglect.</a:t>
            </a:r>
          </a:p>
          <a:p>
            <a:r>
              <a:rPr lang="en-US" dirty="0" smtClean="0"/>
              <a:t>Receive reimbursement from DFPS-CPS to help offset the costs of providing emergency shelter.</a:t>
            </a:r>
          </a:p>
          <a:p>
            <a:r>
              <a:rPr lang="en-US" dirty="0" smtClean="0"/>
              <a:t>Raise funds from community to pay for remainder of children’s short-term needs during their time in care.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609918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System shifts impacting ACS</a:t>
            </a:r>
            <a:endParaRPr lang="en-US" sz="2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283975"/>
              </p:ext>
            </p:extLst>
          </p:nvPr>
        </p:nvGraphicFramePr>
        <p:xfrm>
          <a:off x="304800" y="990600"/>
          <a:ext cx="8382000" cy="49580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9782"/>
                <a:gridCol w="4562218"/>
              </a:tblGrid>
              <a:tr h="388765">
                <a:tc>
                  <a:txBody>
                    <a:bodyPr/>
                    <a:lstStyle/>
                    <a:p>
                      <a:r>
                        <a:rPr lang="en-US" dirty="0" smtClean="0"/>
                        <a:t>Historically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/>
                </a:tc>
              </a:tr>
              <a:tr h="862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Child removal should be a top priority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r>
                        <a:rPr lang="en-US" sz="1600" baseline="0" dirty="0" smtClean="0"/>
                        <a:t> is generally in children’s best interest to be kept safe at home. Texas has one of the lowest removal rates in the country.</a:t>
                      </a:r>
                      <a:endParaRPr lang="en-US" sz="1600" dirty="0"/>
                    </a:p>
                  </a:txBody>
                  <a:tcPr/>
                </a:tc>
              </a:tr>
              <a:tr h="11183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When removed,</a:t>
                      </a:r>
                      <a:r>
                        <a:rPr lang="en-US" sz="1600" baseline="0" dirty="0" smtClean="0"/>
                        <a:t> children should be placed in emergency shelter or with strangers (apple doesn’t fall far from the tree)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Kinship placements (family, friends)</a:t>
                      </a:r>
                      <a:r>
                        <a:rPr lang="en-US" sz="1600" baseline="0" dirty="0" smtClean="0"/>
                        <a:t> are the top priority.  This is followed by foster placements. “Shelter” settings are the last resort (least restrictive, most family like setting is prioritized)</a:t>
                      </a:r>
                      <a:endParaRPr lang="en-US" sz="1600" dirty="0"/>
                    </a:p>
                  </a:txBody>
                  <a:tcPr/>
                </a:tc>
              </a:tr>
              <a:tr h="862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state should have as much involvement</a:t>
                      </a:r>
                      <a:r>
                        <a:rPr lang="en-US" sz="1600" baseline="0" dirty="0" smtClean="0"/>
                        <a:t> as possible with families. The state is the decision maker.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state should empower the family as much as possible</a:t>
                      </a:r>
                      <a:r>
                        <a:rPr lang="en-US" sz="1600" baseline="0" dirty="0" smtClean="0"/>
                        <a:t> and make decisions in partnership with parents/family members.</a:t>
                      </a:r>
                      <a:endParaRPr lang="en-US" sz="1600" dirty="0"/>
                    </a:p>
                  </a:txBody>
                  <a:tcPr/>
                </a:tc>
              </a:tr>
              <a:tr h="11183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 was designed</a:t>
                      </a:r>
                      <a:r>
                        <a:rPr lang="en-US" sz="1600" baseline="0" dirty="0" smtClean="0"/>
                        <a:t> primarily to respond to severe physical abuse cases.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large majority</a:t>
                      </a:r>
                      <a:r>
                        <a:rPr lang="en-US" sz="1600" baseline="0" dirty="0" smtClean="0"/>
                        <a:t> of cases are child neglect (75% in 2012) with neglectful supervision making up the largest percentage (87% of all neglect)</a:t>
                      </a:r>
                      <a:endParaRPr lang="en-US" sz="1600" dirty="0"/>
                    </a:p>
                  </a:txBody>
                  <a:tcPr/>
                </a:tc>
              </a:tr>
              <a:tr h="6071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Focus on general</a:t>
                      </a:r>
                      <a:r>
                        <a:rPr lang="en-US" sz="1600" baseline="0" dirty="0" smtClean="0"/>
                        <a:t> risk factors (deficits based)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Focus on</a:t>
                      </a:r>
                      <a:r>
                        <a:rPr lang="en-US" sz="1600" baseline="0" dirty="0" smtClean="0"/>
                        <a:t> immediate safety threats and building strengths within family (strengths based)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0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9" y="183997"/>
            <a:ext cx="7924800" cy="715962"/>
          </a:xfrm>
        </p:spPr>
        <p:txBody>
          <a:bodyPr>
            <a:norm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Texas data</a:t>
            </a:r>
            <a:endParaRPr lang="en-US" sz="2500" dirty="0"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32838" y="862791"/>
            <a:ext cx="8858761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7471" y="978023"/>
            <a:ext cx="3810000" cy="622178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7471" y="990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Child abuse/neglect intake completed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485" y="1295400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241,681</a:t>
            </a:r>
            <a:endParaRPr lang="en-US" i="1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4067471" y="1289112"/>
            <a:ext cx="11903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257800" y="1054222"/>
            <a:ext cx="1810522" cy="545979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953000" y="990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investigated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57470" y="1752600"/>
            <a:ext cx="3810000" cy="622178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57470" y="1752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Investigated by DFPS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067471" y="2051111"/>
            <a:ext cx="11903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5257800" y="1816221"/>
            <a:ext cx="1810522" cy="545979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953000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Case closed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5503" y="1752600"/>
            <a:ext cx="105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 risk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01451" y="3390255"/>
            <a:ext cx="3810000" cy="622178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09456" y="3714750"/>
            <a:ext cx="1733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16,972 removals</a:t>
            </a:r>
            <a:endParaRPr lang="en-US" i="1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190325" y="2383665"/>
            <a:ext cx="0" cy="152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58958" y="2325932"/>
            <a:ext cx="223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Risk indicated (</a:t>
            </a:r>
            <a:r>
              <a:rPr lang="en-US" sz="1400" i="1" dirty="0" smtClean="0"/>
              <a:t>26,632)</a:t>
            </a:r>
            <a:endParaRPr lang="en-US" sz="1400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284435" y="337426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Seek safe emergency placement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094435" y="3689411"/>
            <a:ext cx="11903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5310650" y="3416421"/>
            <a:ext cx="2690350" cy="545979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181600" y="3364468"/>
            <a:ext cx="275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Child placed with relative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26322" y="3439180"/>
            <a:ext cx="105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Relative/kin available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53958" y="4254622"/>
            <a:ext cx="3810000" cy="622178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353958" y="423908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DFPS petitions court for child custody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09800" y="3962400"/>
            <a:ext cx="2123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Relative/kin not available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30129" y="5068669"/>
            <a:ext cx="3810000" cy="622178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04800" y="5181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Child placed in out of home care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38400" y="4818575"/>
            <a:ext cx="1407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Granted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049307" y="4300642"/>
            <a:ext cx="105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Denied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02554" y="2578223"/>
            <a:ext cx="3810000" cy="622178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02554" y="273793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Child safe at home?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4132158" y="2851211"/>
            <a:ext cx="11903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5348372" y="2578221"/>
            <a:ext cx="2881227" cy="545979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322486" y="2552241"/>
            <a:ext cx="298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Family Based Safety Services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162952" y="4565711"/>
            <a:ext cx="4370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8533394" y="2819400"/>
            <a:ext cx="1006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229599" y="2819400"/>
            <a:ext cx="3048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133269" y="5084444"/>
            <a:ext cx="118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Foster home available</a:t>
            </a:r>
          </a:p>
        </p:txBody>
      </p:sp>
      <p:cxnSp>
        <p:nvCxnSpPr>
          <p:cNvPr id="103" name="Straight Arrow Connector 102"/>
          <p:cNvCxnSpPr>
            <a:stCxn id="102" idx="1"/>
          </p:cNvCxnSpPr>
          <p:nvPr/>
        </p:nvCxnSpPr>
        <p:spPr>
          <a:xfrm>
            <a:off x="4133269" y="5346054"/>
            <a:ext cx="11633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5322487" y="5073065"/>
            <a:ext cx="2690350" cy="545979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296601" y="5047085"/>
            <a:ext cx="275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Child placed in foster home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2162470" y="1600201"/>
            <a:ext cx="0" cy="152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2209800" y="3232956"/>
            <a:ext cx="0" cy="152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2209800" y="4004536"/>
            <a:ext cx="0" cy="250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121" idx="0"/>
          </p:cNvCxnSpPr>
          <p:nvPr/>
        </p:nvCxnSpPr>
        <p:spPr>
          <a:xfrm>
            <a:off x="2219417" y="5690847"/>
            <a:ext cx="3875" cy="24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318292" y="5931022"/>
            <a:ext cx="3810000" cy="622178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228600" y="588273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Child placed in shelter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173459" y="5657045"/>
            <a:ext cx="2322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Foster home not available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1066800" y="2082552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166,211</a:t>
            </a:r>
            <a:endParaRPr lang="en-US" i="1" dirty="0"/>
          </a:p>
        </p:txBody>
      </p:sp>
      <p:sp>
        <p:nvSpPr>
          <p:cNvPr id="128" name="Rectangle 127"/>
          <p:cNvSpPr/>
          <p:nvPr/>
        </p:nvSpPr>
        <p:spPr>
          <a:xfrm>
            <a:off x="5303911" y="1283361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109,789</a:t>
            </a:r>
            <a:endParaRPr lang="en-US" i="1" dirty="0"/>
          </a:p>
        </p:txBody>
      </p:sp>
      <p:sp>
        <p:nvSpPr>
          <p:cNvPr id="129" name="Rectangle 128"/>
          <p:cNvSpPr/>
          <p:nvPr/>
        </p:nvSpPr>
        <p:spPr>
          <a:xfrm>
            <a:off x="5928555" y="2819400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28,306</a:t>
            </a:r>
            <a:endParaRPr lang="en-US" i="1" dirty="0"/>
          </a:p>
        </p:txBody>
      </p:sp>
      <p:sp>
        <p:nvSpPr>
          <p:cNvPr id="130" name="Rectangle 129"/>
          <p:cNvSpPr/>
          <p:nvPr/>
        </p:nvSpPr>
        <p:spPr>
          <a:xfrm>
            <a:off x="6078533" y="3657600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9,982</a:t>
            </a:r>
            <a:endParaRPr lang="en-US" i="1" dirty="0"/>
          </a:p>
        </p:txBody>
      </p:sp>
      <p:sp>
        <p:nvSpPr>
          <p:cNvPr id="131" name="Rectangle 130"/>
          <p:cNvSpPr/>
          <p:nvPr/>
        </p:nvSpPr>
        <p:spPr>
          <a:xfrm>
            <a:off x="6883774" y="3657600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1,255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26863" y="4583668"/>
            <a:ext cx="2344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47,137 in DFPS custody</a:t>
            </a:r>
            <a:endParaRPr lang="en-US" i="1" dirty="0"/>
          </a:p>
        </p:txBody>
      </p:sp>
      <p:sp>
        <p:nvSpPr>
          <p:cNvPr id="133" name="Rectangle 132"/>
          <p:cNvSpPr/>
          <p:nvPr/>
        </p:nvSpPr>
        <p:spPr>
          <a:xfrm>
            <a:off x="5969453" y="5300522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13,000</a:t>
            </a:r>
            <a:endParaRPr lang="en-US" i="1" dirty="0"/>
          </a:p>
        </p:txBody>
      </p:sp>
      <p:sp>
        <p:nvSpPr>
          <p:cNvPr id="134" name="Rectangle 133"/>
          <p:cNvSpPr/>
          <p:nvPr/>
        </p:nvSpPr>
        <p:spPr>
          <a:xfrm>
            <a:off x="7011022" y="5329374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1,386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468227" y="617391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74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686747" y="6183868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1,290</a:t>
            </a:r>
            <a:endParaRPr lang="en-US" i="1" dirty="0"/>
          </a:p>
        </p:txBody>
      </p:sp>
      <p:sp>
        <p:nvSpPr>
          <p:cNvPr id="137" name="Rectangle 136"/>
          <p:cNvSpPr/>
          <p:nvPr/>
        </p:nvSpPr>
        <p:spPr>
          <a:xfrm>
            <a:off x="2599081" y="1298912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11,351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2738308" y="2072764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9,491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126510" y="6211669"/>
            <a:ext cx="4004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 smtClean="0"/>
              <a:t>Statewide 64,366 total confirmed victims</a:t>
            </a:r>
          </a:p>
          <a:p>
            <a:pPr algn="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Travis County 3,045 confirmed victims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125835" y="4557555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1,584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913036" y="3720761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647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400800" y="1298912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1,860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036175" y="2831069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2,265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241323" y="2584043"/>
            <a:ext cx="105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Yes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209800" y="3155266"/>
            <a:ext cx="105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400801" y="2065905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6,579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234356" y="2057400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120,933</a:t>
            </a:r>
            <a:endParaRPr lang="en-US" i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191954" y="4876266"/>
            <a:ext cx="0" cy="250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0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0"/>
            <a:ext cx="6781800" cy="1600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Impact on ACS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048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Lower number of children being placed in care.</a:t>
            </a:r>
          </a:p>
          <a:p>
            <a:r>
              <a:rPr lang="en-US" sz="2200" dirty="0" smtClean="0"/>
              <a:t>Children placed were older than those who had historically been in care.</a:t>
            </a:r>
          </a:p>
          <a:p>
            <a:r>
              <a:rPr lang="en-US" sz="2200" dirty="0" smtClean="0"/>
              <a:t>Children being placed generally had higher levels of trauma and need than those historically placed.</a:t>
            </a:r>
          </a:p>
          <a:p>
            <a:r>
              <a:rPr lang="en-US" sz="2200" dirty="0" smtClean="0"/>
              <a:t>Current services were not meeting the needs of children.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962585" y="3200400"/>
            <a:ext cx="647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chemeClr val="accent1"/>
                </a:solidFill>
              </a:rPr>
              <a:t>+</a:t>
            </a:r>
            <a:endParaRPr lang="en-US" sz="45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6948" y="3810000"/>
            <a:ext cx="7543800" cy="14640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Available shelter space that was underutilized (brand new after a $13,000,000 capital campaign).</a:t>
            </a:r>
          </a:p>
          <a:p>
            <a:r>
              <a:rPr lang="en-US" dirty="0" smtClean="0"/>
              <a:t>Substantial unmet community needs of children, youth and families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4930170"/>
            <a:ext cx="647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chemeClr val="accent1"/>
                </a:solidFill>
              </a:rPr>
              <a:t>=</a:t>
            </a:r>
            <a:endParaRPr lang="en-US" sz="45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5257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Need for a new business model.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762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76168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Creating a new business model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Step One:  Examine your purpose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dirty="0" smtClean="0"/>
              <a:t>Identify the primary goals that our organization was created to address (child abuse/neglect). </a:t>
            </a:r>
            <a:r>
              <a:rPr lang="en-US" dirty="0"/>
              <a:t>For other shelters this could be homelessness, juvenile delinquency, etc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what way are our current services falling short of addressing the goals?  (Looking at what </a:t>
            </a:r>
            <a:r>
              <a:rPr lang="en-US" u="sng" dirty="0" smtClean="0"/>
              <a:t>SHOULD</a:t>
            </a:r>
            <a:r>
              <a:rPr lang="en-US" dirty="0" smtClean="0"/>
              <a:t> it look like instead of what </a:t>
            </a:r>
            <a:r>
              <a:rPr lang="en-US" u="sng" dirty="0" smtClean="0"/>
              <a:t>IT HAS</a:t>
            </a:r>
            <a:r>
              <a:rPr lang="en-US" dirty="0" smtClean="0"/>
              <a:t> looked like in the past)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04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76168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Creating a new business model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Step One:  </a:t>
            </a:r>
            <a:r>
              <a:rPr lang="en-US" b="1" i="1" dirty="0" smtClean="0"/>
              <a:t>ACS Experience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dirty="0" smtClean="0"/>
              <a:t>Identifying that our agency should be about more than just about responding to abuse and neglect but instead ending child abuse and neglect.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We recognized that we were providing one important piece of the puzzle, but that there were many additional pieces that we were not meeting.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Took a big picture approach to identify what other pieces should ideally be in place in our community.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19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76168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Creating a new business model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Step Two:  Identify unmet community needs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dirty="0" smtClean="0"/>
              <a:t>What services identified in our big picture outline are currently not being met in our community?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What other things that were not included are not being met? Do those relate to our overall goal of ending abuse/neglect?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What current unmet needs is our shelter uniquely positioned to address?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2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76168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Creating a new business model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7620000" cy="5059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Step Two:  </a:t>
            </a:r>
            <a:r>
              <a:rPr lang="en-US" b="1" i="1" dirty="0" smtClean="0"/>
              <a:t>ACS Experience</a:t>
            </a:r>
          </a:p>
          <a:p>
            <a:pPr marL="0" indent="0">
              <a:buNone/>
            </a:pPr>
            <a:endParaRPr lang="en-US" b="1" dirty="0" smtClean="0"/>
          </a:p>
          <a:p>
            <a:pPr marL="342900" indent="-342900"/>
            <a:r>
              <a:rPr lang="en-US" dirty="0" smtClean="0"/>
              <a:t>Services for older youth, particularly youth transitioning from care and teen parents.</a:t>
            </a:r>
          </a:p>
          <a:p>
            <a:pPr marL="342900" indent="-342900"/>
            <a:r>
              <a:rPr lang="en-US" dirty="0" smtClean="0"/>
              <a:t>Long-term support services for youth.</a:t>
            </a:r>
          </a:p>
          <a:p>
            <a:pPr marL="342900" indent="-342900"/>
            <a:r>
              <a:rPr lang="en-US" dirty="0" smtClean="0"/>
              <a:t>No follow up with youth after discharge from ACS and high disrupted foster care placements (with youth returning to ACS).</a:t>
            </a:r>
          </a:p>
          <a:p>
            <a:pPr marL="342900" indent="-342900"/>
            <a:r>
              <a:rPr lang="en-US" dirty="0" smtClean="0"/>
              <a:t>Lack of overnight respite care for families.</a:t>
            </a:r>
          </a:p>
          <a:p>
            <a:pPr marL="342900" indent="-342900"/>
            <a:r>
              <a:rPr lang="en-US" dirty="0" smtClean="0"/>
              <a:t>Lack of services serving families that are referred to CPS with unconfirmed reports, the high percentage of confirmed cases where no services are received, and services for families in FBSS.</a:t>
            </a:r>
          </a:p>
          <a:p>
            <a:pPr marL="342900" indent="-342900"/>
            <a:r>
              <a:rPr lang="en-US" dirty="0" smtClean="0"/>
              <a:t>Many youth are not successfully transitioning into adulthood from shelter environment.</a:t>
            </a:r>
          </a:p>
          <a:p>
            <a:pPr marL="342900" indent="-342900"/>
            <a:r>
              <a:rPr lang="en-US" dirty="0" smtClean="0"/>
              <a:t>Need for Sober Living options for mothers and children.</a:t>
            </a:r>
          </a:p>
          <a:p>
            <a:pPr marL="342900" indent="-34290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37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3977</TotalTime>
  <Words>1338</Words>
  <Application>Microsoft Office PowerPoint</Application>
  <PresentationFormat>On-screen Show (4:3)</PresentationFormat>
  <Paragraphs>182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Creating a new business model in response to evolving needs</vt:lpstr>
      <vt:lpstr>ACS historical business model overview</vt:lpstr>
      <vt:lpstr>System shifts impacting ACS</vt:lpstr>
      <vt:lpstr>Texas data</vt:lpstr>
      <vt:lpstr>Impact on ACS</vt:lpstr>
      <vt:lpstr>Creating a new business model</vt:lpstr>
      <vt:lpstr>Creating a new business model</vt:lpstr>
      <vt:lpstr>Creating a new business model</vt:lpstr>
      <vt:lpstr>Creating a new business model</vt:lpstr>
      <vt:lpstr>Creating a new business model</vt:lpstr>
      <vt:lpstr>Creating a new business model</vt:lpstr>
      <vt:lpstr>Creating a new business model</vt:lpstr>
      <vt:lpstr>Creating a new business model</vt:lpstr>
      <vt:lpstr>PowerPoint Presentation</vt:lpstr>
      <vt:lpstr>Creating a new business model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new business model to respond to evolving needs</dc:title>
  <dc:creator>Wood, Donna</dc:creator>
  <cp:lastModifiedBy>Wood, Donna</cp:lastModifiedBy>
  <cp:revision>15</cp:revision>
  <dcterms:created xsi:type="dcterms:W3CDTF">2013-08-09T20:35:51Z</dcterms:created>
  <dcterms:modified xsi:type="dcterms:W3CDTF">2013-08-12T14:53:35Z</dcterms:modified>
</cp:coreProperties>
</file>